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drawings/drawing1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3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5145088"/>
  <p:notesSz cx="6797675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DB"/>
    <a:srgbClr val="F26531"/>
    <a:srgbClr val="5DC4B9"/>
    <a:srgbClr val="0057A4"/>
    <a:srgbClr val="32549F"/>
    <a:srgbClr val="D25F2A"/>
    <a:srgbClr val="539ECC"/>
    <a:srgbClr val="A2DDD1"/>
    <a:srgbClr val="AFAFAF"/>
    <a:srgbClr val="008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49" autoAdjust="0"/>
  </p:normalViewPr>
  <p:slideViewPr>
    <p:cSldViewPr snapToGrid="0">
      <p:cViewPr varScale="1">
        <p:scale>
          <a:sx n="155" d="100"/>
          <a:sy n="155" d="100"/>
        </p:scale>
        <p:origin x="390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883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jheggdal\Desktop\Excelfiler\&#216;A2017-1%20Kap3%20Datagrunnlag_fig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C:\Users\jheggdal\Desktop\Excelfiler\&#216;A2017-1%20Kap5%20Datagrunnlag_fig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C:\Users\jheggdal\Desktop\Excelfiler\&#216;A2017-1%20Kap5%20Datagrunnlag_fig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C:\Users\jheggdal\Desktop\Excelfiler\&#216;A2017-1%20Kap6%20Datagrunnlag_fig.xlsx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C:\Users\jheggdal\Desktop\Excelfiler\&#216;A2017-1%20Kap6%20Datagrunnlag_fig.xlsx" TargetMode="External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C:\Users\jheggdal\Desktop\Excelfiler\&#216;A2017-1%20Kap6%20Datagrunnlag_fig.xlsx" TargetMode="External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file:///C:\Users\jheggdal\Desktop\Excelfiler\&#216;A2017-1%20Kap6%20Datagrunnlag_fig.xlsx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jheggdal\Desktop\Excelfiler\&#216;A2017-1%20Kap3%20Datagrunnlag_fi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jheggdal\Desktop\Excelfiler\&#216;A2017-1%20Kap3%20Datagrunnlag_fig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jheggdal\Desktop\Excelfiler\&#216;A2017-1%20Kap4%20Datagrunnlag_fig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jheggdal\Desktop\Excelfiler\&#216;A2017-1%20Kap4%20Datagrunnlag_fig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jheggdal\Desktop\Excelfiler\&#216;A2017-1%20Kap4%20Datagrunnlag_fig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C:\Users\jheggdal\Desktop\Excelfiler\&#216;A2017-1%20Kap4%20Datagrunnlag_fig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jheggdal\Desktop\Excelfiler\&#216;A2017-1%20Kap4%20Datagrunnlag_fig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C:\Users\jheggdal\Desktop\Excelfiler\&#216;A2017-1%20Kap5%20Datagrunnlag_fig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916013071895425E-2"/>
          <c:y val="0.16072326388888888"/>
          <c:w val="0.86020620915032675"/>
          <c:h val="0.71979513888888891"/>
        </c:manualLayout>
      </c:layout>
      <c:lineChart>
        <c:grouping val="standard"/>
        <c:varyColors val="0"/>
        <c:ser>
          <c:idx val="1"/>
          <c:order val="0"/>
          <c:tx>
            <c:strRef>
              <c:f>'Fig3.5'!$B$3</c:f>
              <c:strCache>
                <c:ptCount val="1"/>
                <c:pt idx="0">
                  <c:v>2016-kroner</c:v>
                </c:pt>
              </c:strCache>
            </c:strRef>
          </c:tx>
          <c:spPr>
            <a:ln w="25400">
              <a:solidFill>
                <a:srgbClr val="3E8601"/>
              </a:solidFill>
              <a:prstDash val="solid"/>
            </a:ln>
          </c:spPr>
          <c:marker>
            <c:symbol val="none"/>
          </c:marker>
          <c:cat>
            <c:numRef>
              <c:f>'Fig3.5'!$A$4:$A$50</c:f>
              <c:numCache>
                <c:formatCode>General</c:formatCode>
                <c:ptCount val="47"/>
                <c:pt idx="0" formatCode="0">
                  <c:v>1970</c:v>
                </c:pt>
                <c:pt idx="5" formatCode="0">
                  <c:v>1975</c:v>
                </c:pt>
                <c:pt idx="10" formatCode="0">
                  <c:v>1980</c:v>
                </c:pt>
                <c:pt idx="15" formatCode="0">
                  <c:v>1985</c:v>
                </c:pt>
                <c:pt idx="20" formatCode="0">
                  <c:v>1990</c:v>
                </c:pt>
                <c:pt idx="25" formatCode="0">
                  <c:v>1995</c:v>
                </c:pt>
                <c:pt idx="30" formatCode="0">
                  <c:v>2000</c:v>
                </c:pt>
                <c:pt idx="35" formatCode="0">
                  <c:v>2005</c:v>
                </c:pt>
                <c:pt idx="40" formatCode="0">
                  <c:v>2010</c:v>
                </c:pt>
                <c:pt idx="46">
                  <c:v>2016</c:v>
                </c:pt>
              </c:numCache>
            </c:numRef>
          </c:cat>
          <c:val>
            <c:numRef>
              <c:f>'Fig3.5'!$B$4:$B$50</c:f>
              <c:numCache>
                <c:formatCode>0</c:formatCode>
                <c:ptCount val="47"/>
                <c:pt idx="0">
                  <c:v>190.93017979772699</c:v>
                </c:pt>
                <c:pt idx="1">
                  <c:v>201.45608710328</c:v>
                </c:pt>
                <c:pt idx="2">
                  <c:v>205.58596019815201</c:v>
                </c:pt>
                <c:pt idx="3">
                  <c:v>216.305481803372</c:v>
                </c:pt>
                <c:pt idx="4">
                  <c:v>218.892464078686</c:v>
                </c:pt>
                <c:pt idx="5">
                  <c:v>220.48593979637701</c:v>
                </c:pt>
                <c:pt idx="6">
                  <c:v>225.61028086288701</c:v>
                </c:pt>
                <c:pt idx="7">
                  <c:v>227.35886776991401</c:v>
                </c:pt>
                <c:pt idx="8">
                  <c:v>229.286767965411</c:v>
                </c:pt>
                <c:pt idx="9">
                  <c:v>241.35466395122299</c:v>
                </c:pt>
                <c:pt idx="10">
                  <c:v>263.670527087398</c:v>
                </c:pt>
                <c:pt idx="11">
                  <c:v>269.32193644675198</c:v>
                </c:pt>
                <c:pt idx="12">
                  <c:v>263.80789159286701</c:v>
                </c:pt>
                <c:pt idx="13">
                  <c:v>271.52370662170102</c:v>
                </c:pt>
                <c:pt idx="14">
                  <c:v>290.02836701708202</c:v>
                </c:pt>
                <c:pt idx="15">
                  <c:v>304.51706165817097</c:v>
                </c:pt>
                <c:pt idx="16">
                  <c:v>288.34097969398999</c:v>
                </c:pt>
                <c:pt idx="17">
                  <c:v>285.86193721545197</c:v>
                </c:pt>
                <c:pt idx="18">
                  <c:v>274.05172846587101</c:v>
                </c:pt>
                <c:pt idx="19">
                  <c:v>278.27490418733902</c:v>
                </c:pt>
                <c:pt idx="20">
                  <c:v>283.15083150957201</c:v>
                </c:pt>
                <c:pt idx="21">
                  <c:v>287.42705207457101</c:v>
                </c:pt>
                <c:pt idx="22">
                  <c:v>291.58986921233497</c:v>
                </c:pt>
                <c:pt idx="23">
                  <c:v>298.18684444382302</c:v>
                </c:pt>
                <c:pt idx="24">
                  <c:v>309.75540338315301</c:v>
                </c:pt>
                <c:pt idx="25">
                  <c:v>325.26421327309998</c:v>
                </c:pt>
                <c:pt idx="26">
                  <c:v>352.96487504646302</c:v>
                </c:pt>
                <c:pt idx="27">
                  <c:v>373.69786469595198</c:v>
                </c:pt>
                <c:pt idx="28">
                  <c:v>362.77204236291902</c:v>
                </c:pt>
                <c:pt idx="29">
                  <c:v>386.10443467681102</c:v>
                </c:pt>
                <c:pt idx="30">
                  <c:v>447.09105266751101</c:v>
                </c:pt>
                <c:pt idx="31">
                  <c:v>451.51490089740503</c:v>
                </c:pt>
                <c:pt idx="32">
                  <c:v>436.43850266826098</c:v>
                </c:pt>
                <c:pt idx="33">
                  <c:v>437.91148883213702</c:v>
                </c:pt>
                <c:pt idx="34">
                  <c:v>471.76014010406902</c:v>
                </c:pt>
                <c:pt idx="35">
                  <c:v>521.30081672850099</c:v>
                </c:pt>
                <c:pt idx="36">
                  <c:v>552.36550669850203</c:v>
                </c:pt>
                <c:pt idx="37">
                  <c:v>551.85028357128101</c:v>
                </c:pt>
                <c:pt idx="38">
                  <c:v>577.11429983050596</c:v>
                </c:pt>
                <c:pt idx="39">
                  <c:v>506.67850221854002</c:v>
                </c:pt>
                <c:pt idx="40">
                  <c:v>516.71000858273999</c:v>
                </c:pt>
                <c:pt idx="41">
                  <c:v>535.17227854289899</c:v>
                </c:pt>
                <c:pt idx="42">
                  <c:v>548.44781384344901</c:v>
                </c:pt>
                <c:pt idx="43">
                  <c:v>545.04372834493802</c:v>
                </c:pt>
                <c:pt idx="44">
                  <c:v>548.55558370126903</c:v>
                </c:pt>
                <c:pt idx="45">
                  <c:v>527.56033267203998</c:v>
                </c:pt>
                <c:pt idx="46">
                  <c:v>507.75942099454301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979504"/>
        <c:axId val="144979896"/>
      </c:lineChart>
      <c:catAx>
        <c:axId val="144979504"/>
        <c:scaling>
          <c:orientation val="minMax"/>
        </c:scaling>
        <c:delete val="0"/>
        <c:axPos val="b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0" sourceLinked="1"/>
        <c:majorTickMark val="cross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 rtl="0">
              <a:defRPr/>
            </a:pPr>
            <a:endParaRPr lang="nb-NO"/>
          </a:p>
        </c:txPr>
        <c:crossAx val="144979896"/>
        <c:crosses val="autoZero"/>
        <c:auto val="0"/>
        <c:lblAlgn val="ctr"/>
        <c:lblOffset val="0"/>
        <c:tickMarkSkip val="5"/>
        <c:noMultiLvlLbl val="0"/>
      </c:catAx>
      <c:valAx>
        <c:axId val="144979896"/>
        <c:scaling>
          <c:orientation val="minMax"/>
          <c:min val="150"/>
        </c:scaling>
        <c:delete val="0"/>
        <c:axPos val="l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#,##0" sourceLinked="0"/>
        <c:majorTickMark val="cross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144979504"/>
        <c:crosses val="autoZero"/>
        <c:crossBetween val="midCat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Open Sans" pitchFamily="34" charset="0"/>
          <a:ea typeface="Open Sans" pitchFamily="34" charset="0"/>
          <a:cs typeface="Open Sans" pitchFamily="34" charset="0"/>
        </a:defRPr>
      </a:pPr>
      <a:endParaRPr lang="nb-NO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871153594771242"/>
          <c:y val="0.12347222222222222"/>
          <c:w val="0.46036241830065361"/>
          <c:h val="0.779094791666666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'Fig 5.14'!$B$2</c:f>
              <c:strCache>
                <c:ptCount val="1"/>
                <c:pt idx="0">
                  <c:v>Statsforvaltning</c:v>
                </c:pt>
              </c:strCache>
            </c:strRef>
          </c:tx>
          <c:spPr>
            <a:solidFill>
              <a:srgbClr val="3E8601"/>
            </a:solidFill>
            <a:ln w="3175">
              <a:solidFill>
                <a:srgbClr val="3E8601"/>
              </a:solidFill>
              <a:prstDash val="solid"/>
            </a:ln>
          </c:spPr>
          <c:invertIfNegative val="0"/>
          <c:cat>
            <c:strRef>
              <c:f>'Fig 5.14'!$A$3:$A$11</c:f>
              <c:strCache>
                <c:ptCount val="9"/>
                <c:pt idx="0">
                  <c:v>Kultur, fritid og religion</c:v>
                </c:pt>
                <c:pt idx="1">
                  <c:v>Administrasjon mv.</c:v>
                </c:pt>
                <c:pt idx="2">
                  <c:v>Forsvar, politi, rettsvesen mv.</c:v>
                </c:pt>
                <c:pt idx="3">
                  <c:v>Jernbane</c:v>
                </c:pt>
                <c:pt idx="4">
                  <c:v>Miljøvern og boliger</c:v>
                </c:pt>
                <c:pt idx="5">
                  <c:v>Helse og sosiale tjenester</c:v>
                </c:pt>
                <c:pt idx="6">
                  <c:v>Utdanning</c:v>
                </c:pt>
                <c:pt idx="7">
                  <c:v>Forskning og utvikling</c:v>
                </c:pt>
                <c:pt idx="8">
                  <c:v>Veger</c:v>
                </c:pt>
              </c:strCache>
            </c:strRef>
          </c:cat>
          <c:val>
            <c:numRef>
              <c:f>'Fig 5.14'!$B$3:$B$11</c:f>
              <c:numCache>
                <c:formatCode>General</c:formatCode>
                <c:ptCount val="9"/>
                <c:pt idx="0">
                  <c:v>0.186</c:v>
                </c:pt>
                <c:pt idx="1">
                  <c:v>6.4020000000000001</c:v>
                </c:pt>
                <c:pt idx="2">
                  <c:v>14.618</c:v>
                </c:pt>
                <c:pt idx="3">
                  <c:v>14.65</c:v>
                </c:pt>
                <c:pt idx="4">
                  <c:v>6.2E-2</c:v>
                </c:pt>
                <c:pt idx="5">
                  <c:v>8.1050000000000004</c:v>
                </c:pt>
                <c:pt idx="6">
                  <c:v>3.847</c:v>
                </c:pt>
                <c:pt idx="7">
                  <c:v>23.75</c:v>
                </c:pt>
                <c:pt idx="8">
                  <c:v>25.013999999999999</c:v>
                </c:pt>
              </c:numCache>
            </c:numRef>
          </c:val>
        </c:ser>
        <c:ser>
          <c:idx val="1"/>
          <c:order val="1"/>
          <c:tx>
            <c:strRef>
              <c:f>'Fig 5.14'!$C$2</c:f>
              <c:strCache>
                <c:ptCount val="1"/>
                <c:pt idx="0">
                  <c:v>Kommuneforvaltning</c:v>
                </c:pt>
              </c:strCache>
            </c:strRef>
          </c:tx>
          <c:spPr>
            <a:solidFill>
              <a:srgbClr val="9EC280"/>
            </a:solidFill>
            <a:ln w="3175">
              <a:solidFill>
                <a:srgbClr val="9EC280"/>
              </a:solidFill>
              <a:prstDash val="solid"/>
            </a:ln>
          </c:spPr>
          <c:invertIfNegative val="0"/>
          <c:cat>
            <c:strRef>
              <c:f>'Fig 5.14'!$A$3:$A$11</c:f>
              <c:strCache>
                <c:ptCount val="9"/>
                <c:pt idx="0">
                  <c:v>Kultur, fritid og religion</c:v>
                </c:pt>
                <c:pt idx="1">
                  <c:v>Administrasjon mv.</c:v>
                </c:pt>
                <c:pt idx="2">
                  <c:v>Forsvar, politi, rettsvesen mv.</c:v>
                </c:pt>
                <c:pt idx="3">
                  <c:v>Jernbane</c:v>
                </c:pt>
                <c:pt idx="4">
                  <c:v>Miljøvern og boliger</c:v>
                </c:pt>
                <c:pt idx="5">
                  <c:v>Helse og sosiale tjenester</c:v>
                </c:pt>
                <c:pt idx="6">
                  <c:v>Utdanning</c:v>
                </c:pt>
                <c:pt idx="7">
                  <c:v>Forskning og utvikling</c:v>
                </c:pt>
                <c:pt idx="8">
                  <c:v>Veger</c:v>
                </c:pt>
              </c:strCache>
            </c:strRef>
          </c:cat>
          <c:val>
            <c:numRef>
              <c:f>'Fig 5.14'!$C$3:$C$11</c:f>
              <c:numCache>
                <c:formatCode>General</c:formatCode>
                <c:ptCount val="9"/>
                <c:pt idx="0">
                  <c:v>6.07</c:v>
                </c:pt>
                <c:pt idx="1">
                  <c:v>3.887</c:v>
                </c:pt>
                <c:pt idx="2">
                  <c:v>0.61299999999999999</c:v>
                </c:pt>
                <c:pt idx="3">
                  <c:v>1.679</c:v>
                </c:pt>
                <c:pt idx="4">
                  <c:v>17.706</c:v>
                </c:pt>
                <c:pt idx="5">
                  <c:v>11.010999999999999</c:v>
                </c:pt>
                <c:pt idx="6">
                  <c:v>15.826000000000001</c:v>
                </c:pt>
                <c:pt idx="7">
                  <c:v>0</c:v>
                </c:pt>
                <c:pt idx="8">
                  <c:v>11.875999999999999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45108944"/>
        <c:axId val="145109336"/>
      </c:barChart>
      <c:catAx>
        <c:axId val="145108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25400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145109336"/>
        <c:crosses val="autoZero"/>
        <c:auto val="0"/>
        <c:lblAlgn val="ctr"/>
        <c:lblOffset val="50"/>
        <c:tickLblSkip val="1"/>
        <c:tickMarkSkip val="1"/>
        <c:noMultiLvlLbl val="0"/>
      </c:catAx>
      <c:valAx>
        <c:axId val="145109336"/>
        <c:scaling>
          <c:orientation val="minMax"/>
        </c:scaling>
        <c:delete val="0"/>
        <c:axPos val="b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###\ ###\ ##0" sourceLinked="0"/>
        <c:majorTickMark val="cross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145108944"/>
        <c:crosses val="autoZero"/>
        <c:crossBetween val="between"/>
        <c:majorUnit val="10"/>
      </c:valAx>
      <c:spPr>
        <a:solidFill>
          <a:srgbClr val="FFFFFF"/>
        </a:solidFill>
        <a:ln w="12700">
          <a:solidFill>
            <a:srgbClr val="D9D9D9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986928104575167"/>
          <c:y val="0.8025399305555555"/>
          <c:w val="0.37767973856209153"/>
          <c:h val="8.3784722222222219E-2"/>
        </c:manualLayout>
      </c:layout>
      <c:overlay val="0"/>
      <c:spPr>
        <a:solidFill>
          <a:srgbClr val="FFFFFF"/>
        </a:solidFill>
        <a:ln w="12700">
          <a:noFill/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9525">
      <a:noFill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nb-NO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489183006535948"/>
          <c:y val="0.14608298611111112"/>
          <c:w val="0.82223039215686278"/>
          <c:h val="0.72998368055555551"/>
        </c:manualLayout>
      </c:layout>
      <c:lineChart>
        <c:grouping val="standard"/>
        <c:varyColors val="0"/>
        <c:ser>
          <c:idx val="1"/>
          <c:order val="0"/>
          <c:tx>
            <c:strRef>
              <c:f>'Fig 5.15'!$A$3</c:f>
              <c:strCache>
                <c:ptCount val="1"/>
                <c:pt idx="0">
                  <c:v>Vei og jernbane</c:v>
                </c:pt>
              </c:strCache>
            </c:strRef>
          </c:tx>
          <c:spPr>
            <a:ln w="25400">
              <a:solidFill>
                <a:srgbClr val="3E8601"/>
              </a:solidFill>
              <a:prstDash val="solid"/>
            </a:ln>
          </c:spPr>
          <c:marker>
            <c:symbol val="none"/>
          </c:marker>
          <c:cat>
            <c:numRef>
              <c:f>'Fig 5.15'!$B$2:$P$2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'Fig 5.15'!$B$3:$P$3</c:f>
              <c:numCache>
                <c:formatCode>#,##0.0</c:formatCode>
                <c:ptCount val="15"/>
                <c:pt idx="0">
                  <c:v>0.80035465387878846</c:v>
                </c:pt>
                <c:pt idx="1">
                  <c:v>0.78591724362517235</c:v>
                </c:pt>
                <c:pt idx="2">
                  <c:v>0.8173922431550148</c:v>
                </c:pt>
                <c:pt idx="3">
                  <c:v>0.88400146860332129</c:v>
                </c:pt>
                <c:pt idx="4">
                  <c:v>0.8126622210159602</c:v>
                </c:pt>
                <c:pt idx="5">
                  <c:v>0.89696759046732155</c:v>
                </c:pt>
                <c:pt idx="6">
                  <c:v>1.0356239190273318</c:v>
                </c:pt>
                <c:pt idx="7">
                  <c:v>1.2892556430702702</c:v>
                </c:pt>
                <c:pt idx="8">
                  <c:v>1.2457846220311539</c:v>
                </c:pt>
                <c:pt idx="9">
                  <c:v>1.2636276638389869</c:v>
                </c:pt>
                <c:pt idx="10">
                  <c:v>1.3523598334927105</c:v>
                </c:pt>
                <c:pt idx="11">
                  <c:v>1.6005864062401165</c:v>
                </c:pt>
                <c:pt idx="12">
                  <c:v>1.7388767703179486</c:v>
                </c:pt>
                <c:pt idx="13">
                  <c:v>1.7538697002139285</c:v>
                </c:pt>
                <c:pt idx="14">
                  <c:v>1.9597957749694708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'Fig 5.15'!$A$4</c:f>
              <c:strCache>
                <c:ptCount val="1"/>
                <c:pt idx="0">
                  <c:v>Forsvar</c:v>
                </c:pt>
              </c:strCache>
            </c:strRef>
          </c:tx>
          <c:spPr>
            <a:ln w="25400">
              <a:solidFill>
                <a:srgbClr val="6A0788"/>
              </a:solidFill>
              <a:prstDash val="solid"/>
            </a:ln>
          </c:spPr>
          <c:marker>
            <c:symbol val="none"/>
          </c:marker>
          <c:cat>
            <c:numRef>
              <c:f>'Fig 5.15'!$B$2:$P$2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'Fig 5.15'!$B$4:$P$4</c:f>
              <c:numCache>
                <c:formatCode>#,##0.0</c:formatCode>
                <c:ptCount val="15"/>
                <c:pt idx="0">
                  <c:v>0.69222653357612507</c:v>
                </c:pt>
                <c:pt idx="1">
                  <c:v>0.64350270954544309</c:v>
                </c:pt>
                <c:pt idx="2">
                  <c:v>0.57525719302332856</c:v>
                </c:pt>
                <c:pt idx="3">
                  <c:v>0.43655290273672648</c:v>
                </c:pt>
                <c:pt idx="4">
                  <c:v>0.63098070107763193</c:v>
                </c:pt>
                <c:pt idx="5">
                  <c:v>0.62552190583616418</c:v>
                </c:pt>
                <c:pt idx="6">
                  <c:v>0.67710506964281403</c:v>
                </c:pt>
                <c:pt idx="7">
                  <c:v>0.62973946133149283</c:v>
                </c:pt>
                <c:pt idx="8">
                  <c:v>0.43752175795605874</c:v>
                </c:pt>
                <c:pt idx="9">
                  <c:v>0.60954614231393967</c:v>
                </c:pt>
                <c:pt idx="10">
                  <c:v>0.43343302568838915</c:v>
                </c:pt>
                <c:pt idx="11">
                  <c:v>0.42876615314777861</c:v>
                </c:pt>
                <c:pt idx="12">
                  <c:v>0.45079504930718883</c:v>
                </c:pt>
                <c:pt idx="13">
                  <c:v>0.49980248355460899</c:v>
                </c:pt>
                <c:pt idx="14">
                  <c:v>0.46891180642813901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'Fig 5.15'!$A$5</c:f>
              <c:strCache>
                <c:ptCount val="1"/>
                <c:pt idx="0">
                  <c:v>Sykehus</c:v>
                </c:pt>
              </c:strCache>
            </c:strRef>
          </c:tx>
          <c:spPr>
            <a:ln w="25400">
              <a:solidFill>
                <a:srgbClr val="EBB41F"/>
              </a:solidFill>
              <a:prstDash val="solid"/>
            </a:ln>
          </c:spPr>
          <c:marker>
            <c:symbol val="none"/>
          </c:marker>
          <c:cat>
            <c:numRef>
              <c:f>'Fig 5.15'!$B$2:$P$2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'Fig 5.15'!$B$5:$P$5</c:f>
              <c:numCache>
                <c:formatCode>#,##0.0</c:formatCode>
                <c:ptCount val="15"/>
                <c:pt idx="0">
                  <c:v>0.23127182821532194</c:v>
                </c:pt>
                <c:pt idx="1">
                  <c:v>0.36394825375930795</c:v>
                </c:pt>
                <c:pt idx="2">
                  <c:v>0.46786259173288863</c:v>
                </c:pt>
                <c:pt idx="3">
                  <c:v>0.49591775821400935</c:v>
                </c:pt>
                <c:pt idx="4">
                  <c:v>0.46693173673451083</c:v>
                </c:pt>
                <c:pt idx="5">
                  <c:v>0.4340835661415911</c:v>
                </c:pt>
                <c:pt idx="6">
                  <c:v>0.39273946583933395</c:v>
                </c:pt>
                <c:pt idx="7">
                  <c:v>0.3167530446060362</c:v>
                </c:pt>
                <c:pt idx="8">
                  <c:v>0.24325515416446075</c:v>
                </c:pt>
                <c:pt idx="9">
                  <c:v>0.24376284562999487</c:v>
                </c:pt>
                <c:pt idx="10">
                  <c:v>0.30060185719669164</c:v>
                </c:pt>
                <c:pt idx="11">
                  <c:v>0.37969225248377192</c:v>
                </c:pt>
                <c:pt idx="12">
                  <c:v>0.42470262132189529</c:v>
                </c:pt>
                <c:pt idx="13">
                  <c:v>0.29194266488806447</c:v>
                </c:pt>
                <c:pt idx="14">
                  <c:v>0.26481935129386225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110120"/>
        <c:axId val="145554768"/>
      </c:lineChart>
      <c:catAx>
        <c:axId val="145110120"/>
        <c:scaling>
          <c:orientation val="minMax"/>
        </c:scaling>
        <c:delete val="0"/>
        <c:axPos val="b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 rtl="0">
              <a:defRPr/>
            </a:pPr>
            <a:endParaRPr lang="nb-NO"/>
          </a:p>
        </c:txPr>
        <c:crossAx val="145554768"/>
        <c:crosses val="autoZero"/>
        <c:auto val="0"/>
        <c:lblAlgn val="ctr"/>
        <c:lblOffset val="0"/>
        <c:tickLblSkip val="2"/>
        <c:tickMarkSkip val="1"/>
        <c:noMultiLvlLbl val="0"/>
      </c:catAx>
      <c:valAx>
        <c:axId val="145554768"/>
        <c:scaling>
          <c:orientation val="minMax"/>
        </c:scaling>
        <c:delete val="0"/>
        <c:axPos val="l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#,##0.0" sourceLinked="0"/>
        <c:majorTickMark val="cross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145110120"/>
        <c:crosses val="autoZero"/>
        <c:crossBetween val="midCat"/>
      </c:valAx>
      <c:spPr>
        <a:solidFill>
          <a:srgbClr val="FFFFFF"/>
        </a:solidFill>
        <a:ln w="12700">
          <a:solidFill>
            <a:sysClr val="window" lastClr="FFFFFF">
              <a:lumMod val="85000"/>
            </a:sysClr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918300653594771"/>
          <c:y val="0.22075729166666666"/>
          <c:w val="0.36937908496732025"/>
          <c:h val="0.16315972222222222"/>
        </c:manualLayout>
      </c:layout>
      <c:overlay val="0"/>
      <c:spPr>
        <a:solidFill>
          <a:srgbClr val="FFFFFF"/>
        </a:solidFill>
        <a:ln w="12700">
          <a:noFill/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9525">
      <a:noFill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nb-NO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637254901960785"/>
          <c:y val="0.35718749999999999"/>
          <c:w val="0.56764705882352939"/>
          <c:h val="0.60312500000000002"/>
        </c:manualLayout>
      </c:layout>
      <c:pieChart>
        <c:varyColors val="1"/>
        <c:ser>
          <c:idx val="0"/>
          <c:order val="0"/>
          <c:spPr>
            <a:solidFill>
              <a:srgbClr val="BFBFBF"/>
            </a:solidFill>
            <a:ln w="12700">
              <a:solidFill>
                <a:srgbClr val="FFFFFF"/>
              </a:solidFill>
              <a:prstDash val="solid"/>
            </a:ln>
          </c:spPr>
          <c:dPt>
            <c:idx val="0"/>
            <c:bubble3D val="0"/>
            <c:spPr>
              <a:solidFill>
                <a:srgbClr val="3E8601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EC280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6A0788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B483C3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EBB41F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774D0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8.3006535947712425E-3"/>
                  <c:y val="1.76388888888888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052287581699348E-2"/>
                  <c:y val="-3.96881944444444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20261437908497E-2"/>
                  <c:y val="3.52777777777777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450980392156863E-2"/>
                  <c:y val="2.20486111111111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5356209150326797"/>
                  <c:y val="8.81944444444444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1503267973855831E-3"/>
                  <c:y val="-2.64583333333333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nb-N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'Figur 6.1'!$A$3:$A$7</c:f>
              <c:strCache>
                <c:ptCount val="5"/>
                <c:pt idx="0">
                  <c:v>Lønn</c:v>
                </c:pt>
                <c:pt idx="1">
                  <c:v>Offentlige stønader</c:v>
                </c:pt>
                <c:pt idx="2">
                  <c:v>Andre inntekter (netto)</c:v>
                </c:pt>
                <c:pt idx="3">
                  <c:v>Formuesinntekter</c:v>
                </c:pt>
                <c:pt idx="4">
                  <c:v>Blandet inntekt(1)/drifts-resultat</c:v>
                </c:pt>
              </c:strCache>
            </c:strRef>
          </c:cat>
          <c:val>
            <c:numRef>
              <c:f>'Figur 6.1'!$B$3:$B$7</c:f>
              <c:numCache>
                <c:formatCode>General</c:formatCode>
                <c:ptCount val="5"/>
                <c:pt idx="0">
                  <c:v>0.55875626459470962</c:v>
                </c:pt>
                <c:pt idx="1">
                  <c:v>0.21935408054770056</c:v>
                </c:pt>
                <c:pt idx="2">
                  <c:v>8.5568368875611298E-2</c:v>
                </c:pt>
                <c:pt idx="3">
                  <c:v>8.063712085738016E-2</c:v>
                </c:pt>
                <c:pt idx="4">
                  <c:v>5.5684165124598166E-2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nb-NO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387973856209151"/>
          <c:y val="0.30764409722222225"/>
          <c:w val="0.77593039215686277"/>
          <c:h val="0.56517222222222219"/>
        </c:manualLayout>
      </c:layout>
      <c:lineChart>
        <c:grouping val="standard"/>
        <c:varyColors val="0"/>
        <c:ser>
          <c:idx val="2"/>
          <c:order val="1"/>
          <c:tx>
            <c:strRef>
              <c:f>'Figur 6.11'!$C$2</c:f>
              <c:strCache>
                <c:ptCount val="1"/>
                <c:pt idx="0">
                  <c:v>Nettogjeld (venstre akse) 
</c:v>
                </c:pt>
              </c:strCache>
            </c:strRef>
          </c:tx>
          <c:spPr>
            <a:ln w="25400">
              <a:solidFill>
                <a:srgbClr val="6A0788"/>
              </a:solidFill>
              <a:prstDash val="solid"/>
            </a:ln>
          </c:spPr>
          <c:marker>
            <c:symbol val="none"/>
          </c:marker>
          <c:cat>
            <c:strRef>
              <c:f>'Figur 6.11'!$A$4:$A$71</c:f>
              <c:strCache>
                <c:ptCount val="65"/>
                <c:pt idx="0">
                  <c:v>2000</c:v>
                </c:pt>
                <c:pt idx="8">
                  <c:v>2002</c:v>
                </c:pt>
                <c:pt idx="16">
                  <c:v>2004</c:v>
                </c:pt>
                <c:pt idx="24">
                  <c:v>2006</c:v>
                </c:pt>
                <c:pt idx="32">
                  <c:v>2008</c:v>
                </c:pt>
                <c:pt idx="40">
                  <c:v>2010</c:v>
                </c:pt>
                <c:pt idx="48">
                  <c:v>2012</c:v>
                </c:pt>
                <c:pt idx="56">
                  <c:v>2014</c:v>
                </c:pt>
                <c:pt idx="64">
                  <c:v>2016</c:v>
                </c:pt>
              </c:strCache>
            </c:strRef>
          </c:cat>
          <c:val>
            <c:numRef>
              <c:f>'Figur 6.11'!$C$4:$C$71</c:f>
              <c:numCache>
                <c:formatCode>General</c:formatCode>
                <c:ptCount val="68"/>
                <c:pt idx="0">
                  <c:v>171</c:v>
                </c:pt>
                <c:pt idx="1">
                  <c:v>164</c:v>
                </c:pt>
                <c:pt idx="2">
                  <c:v>182</c:v>
                </c:pt>
                <c:pt idx="3">
                  <c:v>201</c:v>
                </c:pt>
                <c:pt idx="4">
                  <c:v>201</c:v>
                </c:pt>
                <c:pt idx="5">
                  <c:v>200</c:v>
                </c:pt>
                <c:pt idx="6">
                  <c:v>217</c:v>
                </c:pt>
                <c:pt idx="7">
                  <c:v>237</c:v>
                </c:pt>
                <c:pt idx="8">
                  <c:v>225</c:v>
                </c:pt>
                <c:pt idx="9">
                  <c:v>223</c:v>
                </c:pt>
                <c:pt idx="10">
                  <c:v>255</c:v>
                </c:pt>
                <c:pt idx="11">
                  <c:v>265</c:v>
                </c:pt>
                <c:pt idx="12">
                  <c:v>267</c:v>
                </c:pt>
                <c:pt idx="13">
                  <c:v>258</c:v>
                </c:pt>
                <c:pt idx="14">
                  <c:v>297</c:v>
                </c:pt>
                <c:pt idx="15">
                  <c:v>334</c:v>
                </c:pt>
                <c:pt idx="16">
                  <c:v>352</c:v>
                </c:pt>
                <c:pt idx="17">
                  <c:v>350</c:v>
                </c:pt>
                <c:pt idx="18">
                  <c:v>393</c:v>
                </c:pt>
                <c:pt idx="19">
                  <c:v>428</c:v>
                </c:pt>
                <c:pt idx="20">
                  <c:v>446</c:v>
                </c:pt>
                <c:pt idx="21">
                  <c:v>441</c:v>
                </c:pt>
                <c:pt idx="22">
                  <c:v>488</c:v>
                </c:pt>
                <c:pt idx="23">
                  <c:v>546</c:v>
                </c:pt>
                <c:pt idx="24">
                  <c:v>570</c:v>
                </c:pt>
                <c:pt idx="25">
                  <c:v>578</c:v>
                </c:pt>
                <c:pt idx="26">
                  <c:v>628</c:v>
                </c:pt>
                <c:pt idx="27">
                  <c:v>678</c:v>
                </c:pt>
                <c:pt idx="28">
                  <c:v>701</c:v>
                </c:pt>
                <c:pt idx="29">
                  <c:v>705</c:v>
                </c:pt>
                <c:pt idx="30">
                  <c:v>753</c:v>
                </c:pt>
                <c:pt idx="31">
                  <c:v>795</c:v>
                </c:pt>
                <c:pt idx="32">
                  <c:v>808</c:v>
                </c:pt>
                <c:pt idx="33">
                  <c:v>803</c:v>
                </c:pt>
                <c:pt idx="34">
                  <c:v>842</c:v>
                </c:pt>
                <c:pt idx="35">
                  <c:v>855</c:v>
                </c:pt>
                <c:pt idx="36">
                  <c:v>864</c:v>
                </c:pt>
                <c:pt idx="37">
                  <c:v>854</c:v>
                </c:pt>
                <c:pt idx="38">
                  <c:v>902</c:v>
                </c:pt>
                <c:pt idx="39">
                  <c:v>927</c:v>
                </c:pt>
                <c:pt idx="40">
                  <c:v>942</c:v>
                </c:pt>
                <c:pt idx="41">
                  <c:v>935</c:v>
                </c:pt>
                <c:pt idx="42">
                  <c:v>992</c:v>
                </c:pt>
                <c:pt idx="43">
                  <c:v>1020</c:v>
                </c:pt>
                <c:pt idx="44">
                  <c:v>1032</c:v>
                </c:pt>
                <c:pt idx="45">
                  <c:v>1027</c:v>
                </c:pt>
                <c:pt idx="46">
                  <c:v>1073</c:v>
                </c:pt>
                <c:pt idx="47">
                  <c:v>1093</c:v>
                </c:pt>
                <c:pt idx="48">
                  <c:v>1105</c:v>
                </c:pt>
                <c:pt idx="49">
                  <c:v>1092</c:v>
                </c:pt>
                <c:pt idx="50">
                  <c:v>1133</c:v>
                </c:pt>
                <c:pt idx="51">
                  <c:v>1164</c:v>
                </c:pt>
                <c:pt idx="52">
                  <c:v>1167</c:v>
                </c:pt>
                <c:pt idx="53">
                  <c:v>1156</c:v>
                </c:pt>
                <c:pt idx="54">
                  <c:v>1201</c:v>
                </c:pt>
                <c:pt idx="55">
                  <c:v>1223</c:v>
                </c:pt>
                <c:pt idx="56">
                  <c:v>1231</c:v>
                </c:pt>
                <c:pt idx="57">
                  <c:v>1211</c:v>
                </c:pt>
                <c:pt idx="58">
                  <c:v>1252</c:v>
                </c:pt>
                <c:pt idx="59">
                  <c:v>1281</c:v>
                </c:pt>
                <c:pt idx="60">
                  <c:v>1312</c:v>
                </c:pt>
                <c:pt idx="61">
                  <c:v>1309</c:v>
                </c:pt>
                <c:pt idx="62">
                  <c:v>1365</c:v>
                </c:pt>
                <c:pt idx="63">
                  <c:v>1375</c:v>
                </c:pt>
                <c:pt idx="64">
                  <c:v>1394</c:v>
                </c:pt>
                <c:pt idx="65">
                  <c:v>1395</c:v>
                </c:pt>
                <c:pt idx="66">
                  <c:v>1460</c:v>
                </c:pt>
                <c:pt idx="67">
                  <c:v>1486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555944"/>
        <c:axId val="145556336"/>
      </c:lineChart>
      <c:lineChart>
        <c:grouping val="standard"/>
        <c:varyColors val="0"/>
        <c:ser>
          <c:idx val="1"/>
          <c:order val="0"/>
          <c:tx>
            <c:strRef>
              <c:f>'Figur 6.11'!$B$2</c:f>
              <c:strCache>
                <c:ptCount val="1"/>
                <c:pt idx="0">
                  <c:v>Vekst i nettogjeld over siste firekvartalsperiode (høyre akse) 
</c:v>
                </c:pt>
              </c:strCache>
            </c:strRef>
          </c:tx>
          <c:spPr>
            <a:ln w="25400">
              <a:solidFill>
                <a:srgbClr val="3E8601"/>
              </a:solidFill>
              <a:prstDash val="solid"/>
            </a:ln>
          </c:spPr>
          <c:marker>
            <c:symbol val="none"/>
          </c:marker>
          <c:cat>
            <c:strRef>
              <c:f>'Figur 6.11'!$A$4:$A$71</c:f>
              <c:strCache>
                <c:ptCount val="65"/>
                <c:pt idx="0">
                  <c:v>2000</c:v>
                </c:pt>
                <c:pt idx="8">
                  <c:v>2002</c:v>
                </c:pt>
                <c:pt idx="16">
                  <c:v>2004</c:v>
                </c:pt>
                <c:pt idx="24">
                  <c:v>2006</c:v>
                </c:pt>
                <c:pt idx="32">
                  <c:v>2008</c:v>
                </c:pt>
                <c:pt idx="40">
                  <c:v>2010</c:v>
                </c:pt>
                <c:pt idx="48">
                  <c:v>2012</c:v>
                </c:pt>
                <c:pt idx="56">
                  <c:v>2014</c:v>
                </c:pt>
                <c:pt idx="64">
                  <c:v>2016</c:v>
                </c:pt>
              </c:strCache>
            </c:strRef>
          </c:cat>
          <c:val>
            <c:numRef>
              <c:f>'Figur 6.11'!$B$4:$B$71</c:f>
              <c:numCache>
                <c:formatCode>General</c:formatCode>
                <c:ptCount val="68"/>
                <c:pt idx="0">
                  <c:v>24</c:v>
                </c:pt>
                <c:pt idx="1">
                  <c:v>30</c:v>
                </c:pt>
                <c:pt idx="2">
                  <c:v>32</c:v>
                </c:pt>
                <c:pt idx="3">
                  <c:v>30</c:v>
                </c:pt>
                <c:pt idx="4">
                  <c:v>30</c:v>
                </c:pt>
                <c:pt idx="5">
                  <c:v>36</c:v>
                </c:pt>
                <c:pt idx="6">
                  <c:v>36</c:v>
                </c:pt>
                <c:pt idx="7">
                  <c:v>37</c:v>
                </c:pt>
                <c:pt idx="8">
                  <c:v>26</c:v>
                </c:pt>
                <c:pt idx="9">
                  <c:v>28</c:v>
                </c:pt>
                <c:pt idx="10">
                  <c:v>39</c:v>
                </c:pt>
                <c:pt idx="11">
                  <c:v>28</c:v>
                </c:pt>
                <c:pt idx="12">
                  <c:v>41</c:v>
                </c:pt>
                <c:pt idx="13">
                  <c:v>32</c:v>
                </c:pt>
                <c:pt idx="14">
                  <c:v>44</c:v>
                </c:pt>
                <c:pt idx="15">
                  <c:v>72</c:v>
                </c:pt>
                <c:pt idx="16">
                  <c:v>88</c:v>
                </c:pt>
                <c:pt idx="17">
                  <c:v>94</c:v>
                </c:pt>
                <c:pt idx="18">
                  <c:v>94</c:v>
                </c:pt>
                <c:pt idx="19">
                  <c:v>94</c:v>
                </c:pt>
                <c:pt idx="20">
                  <c:v>94</c:v>
                </c:pt>
                <c:pt idx="21">
                  <c:v>93</c:v>
                </c:pt>
                <c:pt idx="22">
                  <c:v>100</c:v>
                </c:pt>
                <c:pt idx="23">
                  <c:v>120</c:v>
                </c:pt>
                <c:pt idx="24">
                  <c:v>117</c:v>
                </c:pt>
                <c:pt idx="25">
                  <c:v>128</c:v>
                </c:pt>
                <c:pt idx="26">
                  <c:v>129</c:v>
                </c:pt>
                <c:pt idx="27">
                  <c:v>119</c:v>
                </c:pt>
                <c:pt idx="28">
                  <c:v>131</c:v>
                </c:pt>
                <c:pt idx="29">
                  <c:v>127</c:v>
                </c:pt>
                <c:pt idx="30">
                  <c:v>126</c:v>
                </c:pt>
                <c:pt idx="31">
                  <c:v>118</c:v>
                </c:pt>
                <c:pt idx="32">
                  <c:v>105</c:v>
                </c:pt>
                <c:pt idx="33">
                  <c:v>96</c:v>
                </c:pt>
                <c:pt idx="34">
                  <c:v>84</c:v>
                </c:pt>
                <c:pt idx="35">
                  <c:v>51</c:v>
                </c:pt>
                <c:pt idx="36">
                  <c:v>50</c:v>
                </c:pt>
                <c:pt idx="37">
                  <c:v>47</c:v>
                </c:pt>
                <c:pt idx="38">
                  <c:v>62</c:v>
                </c:pt>
                <c:pt idx="39">
                  <c:v>80</c:v>
                </c:pt>
                <c:pt idx="40">
                  <c:v>85</c:v>
                </c:pt>
                <c:pt idx="41">
                  <c:v>85</c:v>
                </c:pt>
                <c:pt idx="42">
                  <c:v>78</c:v>
                </c:pt>
                <c:pt idx="43">
                  <c:v>81</c:v>
                </c:pt>
                <c:pt idx="44">
                  <c:v>77</c:v>
                </c:pt>
                <c:pt idx="45">
                  <c:v>81</c:v>
                </c:pt>
                <c:pt idx="46">
                  <c:v>81</c:v>
                </c:pt>
                <c:pt idx="47">
                  <c:v>69</c:v>
                </c:pt>
                <c:pt idx="48">
                  <c:v>71</c:v>
                </c:pt>
                <c:pt idx="49">
                  <c:v>61</c:v>
                </c:pt>
                <c:pt idx="50">
                  <c:v>59</c:v>
                </c:pt>
                <c:pt idx="51">
                  <c:v>73</c:v>
                </c:pt>
                <c:pt idx="52">
                  <c:v>64</c:v>
                </c:pt>
                <c:pt idx="53">
                  <c:v>67</c:v>
                </c:pt>
                <c:pt idx="54">
                  <c:v>69</c:v>
                </c:pt>
                <c:pt idx="55">
                  <c:v>59</c:v>
                </c:pt>
                <c:pt idx="56">
                  <c:v>62</c:v>
                </c:pt>
                <c:pt idx="57">
                  <c:v>54</c:v>
                </c:pt>
                <c:pt idx="58">
                  <c:v>51</c:v>
                </c:pt>
                <c:pt idx="59">
                  <c:v>57</c:v>
                </c:pt>
                <c:pt idx="60">
                  <c:v>81</c:v>
                </c:pt>
                <c:pt idx="61">
                  <c:v>97</c:v>
                </c:pt>
                <c:pt idx="62">
                  <c:v>111</c:v>
                </c:pt>
                <c:pt idx="63">
                  <c:v>92</c:v>
                </c:pt>
                <c:pt idx="64">
                  <c:v>81</c:v>
                </c:pt>
                <c:pt idx="65">
                  <c:v>85</c:v>
                </c:pt>
                <c:pt idx="66">
                  <c:v>96</c:v>
                </c:pt>
                <c:pt idx="67">
                  <c:v>115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557120"/>
        <c:axId val="145556728"/>
      </c:lineChart>
      <c:catAx>
        <c:axId val="145555944"/>
        <c:scaling>
          <c:orientation val="minMax"/>
        </c:scaling>
        <c:delete val="0"/>
        <c:axPos val="b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low"/>
        <c:spPr>
          <a:ln w="9525">
            <a:noFill/>
          </a:ln>
        </c:spPr>
        <c:txPr>
          <a:bodyPr rot="0" vert="horz"/>
          <a:lstStyle/>
          <a:p>
            <a:pPr rtl="0"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5556336"/>
        <c:crosses val="autoZero"/>
        <c:auto val="0"/>
        <c:lblAlgn val="ctr"/>
        <c:lblOffset val="0"/>
        <c:tickLblSkip val="4"/>
        <c:tickMarkSkip val="4"/>
        <c:noMultiLvlLbl val="0"/>
      </c:catAx>
      <c:valAx>
        <c:axId val="145556336"/>
        <c:scaling>
          <c:orientation val="minMax"/>
          <c:max val="1500"/>
        </c:scaling>
        <c:delete val="0"/>
        <c:axPos val="l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###\ ###\ ##0" sourceLinked="0"/>
        <c:majorTickMark val="cross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5555944"/>
        <c:crosses val="autoZero"/>
        <c:crossBetween val="midCat"/>
        <c:majorUnit val="250"/>
      </c:valAx>
      <c:valAx>
        <c:axId val="145556728"/>
        <c:scaling>
          <c:orientation val="minMax"/>
          <c:max val="15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145557120"/>
        <c:crosses val="max"/>
        <c:crossBetween val="between"/>
        <c:majorUnit val="25"/>
      </c:valAx>
      <c:catAx>
        <c:axId val="145557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5556728"/>
        <c:crosses val="autoZero"/>
        <c:auto val="1"/>
        <c:lblAlgn val="ctr"/>
        <c:lblOffset val="100"/>
        <c:noMultiLvlLbl val="0"/>
      </c:catAx>
      <c:spPr>
        <a:solidFill>
          <a:srgbClr val="FFFFFF"/>
        </a:solidFill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16601307189542483"/>
          <c:y val="0.16599444444444447"/>
          <c:w val="0.61816993464052294"/>
          <c:h val="0.16756944444444444"/>
        </c:manualLayout>
      </c:layout>
      <c:overlay val="0"/>
      <c:spPr>
        <a:solidFill>
          <a:srgbClr val="FFFFFF"/>
        </a:solidFill>
        <a:ln w="12700">
          <a:noFill/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Open Sans"/>
              <a:ea typeface="Open Sans"/>
              <a:cs typeface="Open Sans"/>
            </a:defRPr>
          </a:pPr>
          <a:endParaRPr lang="nb-NO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b-NO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903921568627454E-2"/>
          <c:y val="0.22686909722222223"/>
          <c:w val="0.88288496732026145"/>
          <c:h val="0.662468750000000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Figur_6.12!$B$2</c:f>
              <c:strCache>
                <c:ptCount val="1"/>
                <c:pt idx="0">
                  <c:v>Gjeld 3-4 ganger inntekt </c:v>
                </c:pt>
              </c:strCache>
            </c:strRef>
          </c:tx>
          <c:spPr>
            <a:solidFill>
              <a:srgbClr val="3E8601"/>
            </a:solidFill>
            <a:ln w="3175">
              <a:solidFill>
                <a:srgbClr val="3E8601"/>
              </a:solidFill>
              <a:prstDash val="solid"/>
            </a:ln>
          </c:spPr>
          <c:invertIfNegative val="0"/>
          <c:cat>
            <c:numRef>
              <c:f>Figur_6.12!$A$3:$A$14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Figur_6.12!$B$3:$B$14</c:f>
              <c:numCache>
                <c:formatCode>General</c:formatCode>
                <c:ptCount val="12"/>
                <c:pt idx="0">
                  <c:v>4.9000000000000004</c:v>
                </c:pt>
                <c:pt idx="1">
                  <c:v>5.5</c:v>
                </c:pt>
                <c:pt idx="2">
                  <c:v>6.2</c:v>
                </c:pt>
                <c:pt idx="3">
                  <c:v>6.6</c:v>
                </c:pt>
                <c:pt idx="4">
                  <c:v>6.7</c:v>
                </c:pt>
                <c:pt idx="5">
                  <c:v>7.1</c:v>
                </c:pt>
                <c:pt idx="6">
                  <c:v>7.5</c:v>
                </c:pt>
                <c:pt idx="7">
                  <c:v>7.7</c:v>
                </c:pt>
                <c:pt idx="8">
                  <c:v>8</c:v>
                </c:pt>
                <c:pt idx="9">
                  <c:v>8.3000000000000007</c:v>
                </c:pt>
                <c:pt idx="10">
                  <c:v>8.6</c:v>
                </c:pt>
                <c:pt idx="11">
                  <c:v>8.9</c:v>
                </c:pt>
              </c:numCache>
            </c:numRef>
          </c:val>
        </c:ser>
        <c:ser>
          <c:idx val="1"/>
          <c:order val="1"/>
          <c:tx>
            <c:strRef>
              <c:f>Figur_6.12!$C$2</c:f>
              <c:strCache>
                <c:ptCount val="1"/>
                <c:pt idx="0">
                  <c:v>Gjeld 4-5 ganger inntekt </c:v>
                </c:pt>
              </c:strCache>
            </c:strRef>
          </c:tx>
          <c:spPr>
            <a:solidFill>
              <a:srgbClr val="6A0788"/>
            </a:solidFill>
            <a:ln w="3175">
              <a:solidFill>
                <a:srgbClr val="6A0788"/>
              </a:solidFill>
              <a:prstDash val="solid"/>
            </a:ln>
          </c:spPr>
          <c:invertIfNegative val="0"/>
          <c:cat>
            <c:numRef>
              <c:f>Figur_6.12!$A$3:$A$14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Figur_6.12!$C$3:$C$14</c:f>
              <c:numCache>
                <c:formatCode>General</c:formatCode>
                <c:ptCount val="12"/>
                <c:pt idx="0">
                  <c:v>1.8</c:v>
                </c:pt>
                <c:pt idx="1">
                  <c:v>2.2000000000000002</c:v>
                </c:pt>
                <c:pt idx="2">
                  <c:v>2.6</c:v>
                </c:pt>
                <c:pt idx="3">
                  <c:v>2.8</c:v>
                </c:pt>
                <c:pt idx="4">
                  <c:v>2.7</c:v>
                </c:pt>
                <c:pt idx="5">
                  <c:v>2.9</c:v>
                </c:pt>
                <c:pt idx="6">
                  <c:v>3</c:v>
                </c:pt>
                <c:pt idx="7">
                  <c:v>3.1</c:v>
                </c:pt>
                <c:pt idx="8">
                  <c:v>3.3</c:v>
                </c:pt>
                <c:pt idx="9">
                  <c:v>3.5</c:v>
                </c:pt>
                <c:pt idx="10">
                  <c:v>3.6</c:v>
                </c:pt>
                <c:pt idx="11">
                  <c:v>3.9</c:v>
                </c:pt>
              </c:numCache>
            </c:numRef>
          </c:val>
        </c:ser>
        <c:ser>
          <c:idx val="2"/>
          <c:order val="2"/>
          <c:tx>
            <c:strRef>
              <c:f>Figur_6.12!$D$2</c:f>
              <c:strCache>
                <c:ptCount val="1"/>
                <c:pt idx="0">
                  <c:v>Gjeld større enn 5 ganger samla inntekt </c:v>
                </c:pt>
              </c:strCache>
            </c:strRef>
          </c:tx>
          <c:spPr>
            <a:solidFill>
              <a:srgbClr val="EBB41F"/>
            </a:solidFill>
            <a:ln w="3175">
              <a:solidFill>
                <a:srgbClr val="EBB41F"/>
              </a:solidFill>
              <a:prstDash val="solid"/>
            </a:ln>
          </c:spPr>
          <c:invertIfNegative val="0"/>
          <c:cat>
            <c:numRef>
              <c:f>Figur_6.12!$A$3:$A$14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Figur_6.12!$D$3:$D$14</c:f>
              <c:numCache>
                <c:formatCode>General</c:formatCode>
                <c:ptCount val="12"/>
                <c:pt idx="0">
                  <c:v>2.6</c:v>
                </c:pt>
                <c:pt idx="1">
                  <c:v>3</c:v>
                </c:pt>
                <c:pt idx="2">
                  <c:v>3.7</c:v>
                </c:pt>
                <c:pt idx="3">
                  <c:v>3.8</c:v>
                </c:pt>
                <c:pt idx="4">
                  <c:v>3.7</c:v>
                </c:pt>
                <c:pt idx="5">
                  <c:v>3.8</c:v>
                </c:pt>
                <c:pt idx="6">
                  <c:v>3.8</c:v>
                </c:pt>
                <c:pt idx="7">
                  <c:v>3.8</c:v>
                </c:pt>
                <c:pt idx="8">
                  <c:v>3.9</c:v>
                </c:pt>
                <c:pt idx="9">
                  <c:v>4</c:v>
                </c:pt>
                <c:pt idx="10">
                  <c:v>4.2</c:v>
                </c:pt>
                <c:pt idx="11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5557904"/>
        <c:axId val="145558296"/>
      </c:barChart>
      <c:catAx>
        <c:axId val="145557904"/>
        <c:scaling>
          <c:orientation val="minMax"/>
        </c:scaling>
        <c:delete val="0"/>
        <c:axPos val="b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noFill/>
            <a:prstDash val="solid"/>
          </a:ln>
        </c:spPr>
        <c:txPr>
          <a:bodyPr rot="0" vert="horz"/>
          <a:lstStyle/>
          <a:p>
            <a:pPr rtl="0"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5558296"/>
        <c:crosses val="autoZero"/>
        <c:auto val="0"/>
        <c:lblAlgn val="ctr"/>
        <c:lblOffset val="0"/>
        <c:tickMarkSkip val="1"/>
        <c:noMultiLvlLbl val="0"/>
      </c:catAx>
      <c:valAx>
        <c:axId val="145558296"/>
        <c:scaling>
          <c:orientation val="minMax"/>
        </c:scaling>
        <c:delete val="0"/>
        <c:axPos val="l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###\ ###\ ##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5557904"/>
        <c:crosses val="autoZero"/>
        <c:crossBetween val="between"/>
      </c:valAx>
      <c:spPr>
        <a:solidFill>
          <a:srgbClr val="FFFFFF"/>
        </a:solidFill>
        <a:ln w="12700">
          <a:solidFill>
            <a:schemeClr val="bg1">
              <a:lumMod val="85000"/>
            </a:schemeClr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9068627450980391"/>
          <c:y val="0.15432569444444444"/>
          <c:w val="0.67650326797385618"/>
          <c:h val="0.15875"/>
        </c:manualLayout>
      </c:layout>
      <c:overlay val="0"/>
      <c:spPr>
        <a:solidFill>
          <a:srgbClr val="FFFFFF"/>
        </a:solidFill>
        <a:ln w="12700">
          <a:noFill/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Open Sans"/>
              <a:ea typeface="Open Sans"/>
              <a:cs typeface="Open Sans"/>
            </a:defRPr>
          </a:pPr>
          <a:endParaRPr lang="nb-NO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b-NO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486928104575165"/>
          <c:y val="0.27340277777777777"/>
          <c:w val="0.54274509803921567"/>
          <c:h val="0.57666666666666666"/>
        </c:manualLayout>
      </c:layout>
      <c:pieChart>
        <c:varyColors val="1"/>
        <c:ser>
          <c:idx val="0"/>
          <c:order val="0"/>
          <c:spPr>
            <a:solidFill>
              <a:srgbClr val="BFBFBF"/>
            </a:solidFill>
            <a:ln w="12700">
              <a:solidFill>
                <a:srgbClr val="FFFFFF"/>
              </a:solidFill>
              <a:prstDash val="solid"/>
            </a:ln>
          </c:spPr>
          <c:dPt>
            <c:idx val="0"/>
            <c:bubble3D val="0"/>
            <c:spPr>
              <a:solidFill>
                <a:srgbClr val="3E8601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EC280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6A0788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B483C3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EBB41F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774D0"/>
              </a:solidFill>
              <a:ln w="12700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8.3006535947712425E-3"/>
                  <c:y val="1.76388888888888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052287581699348E-2"/>
                  <c:y val="5.29156250000000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751633986928104E-2"/>
                  <c:y val="4.40972222222222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450980392156863E-2"/>
                  <c:y val="-5.73267361111111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3202614379085005E-2"/>
                  <c:y val="1.32291666666666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1503267973855831E-3"/>
                  <c:y val="-2.64583333333333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nb-N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'Figur 6.13'!$A$3:$A$5</c:f>
              <c:strCache>
                <c:ptCount val="3"/>
                <c:pt idx="0">
                  <c:v>Ned-betalings-lån med pant i bolig</c:v>
                </c:pt>
                <c:pt idx="1">
                  <c:v>Rammelån med pant i bolig</c:v>
                </c:pt>
                <c:pt idx="2">
                  <c:v>Andre lån og annen gjeld</c:v>
                </c:pt>
              </c:strCache>
            </c:strRef>
          </c:cat>
          <c:val>
            <c:numRef>
              <c:f>'Figur 6.13'!$B$3:$B$5</c:f>
              <c:numCache>
                <c:formatCode>General</c:formatCode>
                <c:ptCount val="3"/>
                <c:pt idx="0">
                  <c:v>64</c:v>
                </c:pt>
                <c:pt idx="1">
                  <c:v>14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nb-NO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1187853107344632E-2"/>
          <c:y val="0.12636699346405228"/>
          <c:w val="0.91861660389202759"/>
          <c:h val="0.56196405228758162"/>
        </c:manualLayout>
      </c:layout>
      <c:lineChart>
        <c:grouping val="standard"/>
        <c:varyColors val="0"/>
        <c:ser>
          <c:idx val="1"/>
          <c:order val="0"/>
          <c:tx>
            <c:strRef>
              <c:f>'Fig3.7'!$B$4</c:f>
              <c:strCache>
                <c:ptCount val="1"/>
                <c:pt idx="0">
                  <c:v>Norge</c:v>
                </c:pt>
              </c:strCache>
            </c:strRef>
          </c:tx>
          <c:spPr>
            <a:ln w="25400">
              <a:solidFill>
                <a:srgbClr val="EBB41F"/>
              </a:solidFill>
              <a:prstDash val="solid"/>
            </a:ln>
          </c:spPr>
          <c:marker>
            <c:symbol val="none"/>
          </c:marker>
          <c:cat>
            <c:numRef>
              <c:f>'Fig3.7'!$A$5:$A$131</c:f>
              <c:numCache>
                <c:formatCode>General</c:formatCode>
                <c:ptCount val="127"/>
                <c:pt idx="0">
                  <c:v>1890</c:v>
                </c:pt>
                <c:pt idx="1">
                  <c:v>1891</c:v>
                </c:pt>
                <c:pt idx="2">
                  <c:v>1892</c:v>
                </c:pt>
                <c:pt idx="3">
                  <c:v>1893</c:v>
                </c:pt>
                <c:pt idx="4">
                  <c:v>1894</c:v>
                </c:pt>
                <c:pt idx="5">
                  <c:v>1895</c:v>
                </c:pt>
                <c:pt idx="6">
                  <c:v>1896</c:v>
                </c:pt>
                <c:pt idx="7">
                  <c:v>1897</c:v>
                </c:pt>
                <c:pt idx="8">
                  <c:v>1898</c:v>
                </c:pt>
                <c:pt idx="9">
                  <c:v>1899</c:v>
                </c:pt>
                <c:pt idx="10">
                  <c:v>1900</c:v>
                </c:pt>
                <c:pt idx="11">
                  <c:v>1901</c:v>
                </c:pt>
                <c:pt idx="12">
                  <c:v>1902</c:v>
                </c:pt>
                <c:pt idx="13">
                  <c:v>1903</c:v>
                </c:pt>
                <c:pt idx="14">
                  <c:v>1904</c:v>
                </c:pt>
                <c:pt idx="15">
                  <c:v>1905</c:v>
                </c:pt>
                <c:pt idx="16">
                  <c:v>1906</c:v>
                </c:pt>
                <c:pt idx="17">
                  <c:v>1907</c:v>
                </c:pt>
                <c:pt idx="18">
                  <c:v>1908</c:v>
                </c:pt>
                <c:pt idx="19">
                  <c:v>1909</c:v>
                </c:pt>
                <c:pt idx="20">
                  <c:v>1910</c:v>
                </c:pt>
                <c:pt idx="21">
                  <c:v>1911</c:v>
                </c:pt>
                <c:pt idx="22">
                  <c:v>1912</c:v>
                </c:pt>
                <c:pt idx="23">
                  <c:v>1913</c:v>
                </c:pt>
                <c:pt idx="24">
                  <c:v>1914</c:v>
                </c:pt>
                <c:pt idx="25">
                  <c:v>1915</c:v>
                </c:pt>
                <c:pt idx="26">
                  <c:v>1916</c:v>
                </c:pt>
                <c:pt idx="27">
                  <c:v>1917</c:v>
                </c:pt>
                <c:pt idx="28">
                  <c:v>1918</c:v>
                </c:pt>
                <c:pt idx="29">
                  <c:v>1919</c:v>
                </c:pt>
                <c:pt idx="30">
                  <c:v>1920</c:v>
                </c:pt>
                <c:pt idx="31">
                  <c:v>1921</c:v>
                </c:pt>
                <c:pt idx="32">
                  <c:v>1922</c:v>
                </c:pt>
                <c:pt idx="33">
                  <c:v>1923</c:v>
                </c:pt>
                <c:pt idx="34">
                  <c:v>1924</c:v>
                </c:pt>
                <c:pt idx="35">
                  <c:v>1925</c:v>
                </c:pt>
                <c:pt idx="36">
                  <c:v>1926</c:v>
                </c:pt>
                <c:pt idx="37">
                  <c:v>1927</c:v>
                </c:pt>
                <c:pt idx="38">
                  <c:v>1928</c:v>
                </c:pt>
                <c:pt idx="39">
                  <c:v>1929</c:v>
                </c:pt>
                <c:pt idx="40">
                  <c:v>1930</c:v>
                </c:pt>
                <c:pt idx="41">
                  <c:v>1931</c:v>
                </c:pt>
                <c:pt idx="42">
                  <c:v>1932</c:v>
                </c:pt>
                <c:pt idx="43">
                  <c:v>1933</c:v>
                </c:pt>
                <c:pt idx="44">
                  <c:v>1934</c:v>
                </c:pt>
                <c:pt idx="45">
                  <c:v>1935</c:v>
                </c:pt>
                <c:pt idx="46">
                  <c:v>1936</c:v>
                </c:pt>
                <c:pt idx="47">
                  <c:v>1937</c:v>
                </c:pt>
                <c:pt idx="48">
                  <c:v>1938</c:v>
                </c:pt>
                <c:pt idx="49">
                  <c:v>1939</c:v>
                </c:pt>
                <c:pt idx="50">
                  <c:v>1940</c:v>
                </c:pt>
                <c:pt idx="51">
                  <c:v>1941</c:v>
                </c:pt>
                <c:pt idx="52">
                  <c:v>1942</c:v>
                </c:pt>
                <c:pt idx="53">
                  <c:v>1943</c:v>
                </c:pt>
                <c:pt idx="54">
                  <c:v>1944</c:v>
                </c:pt>
                <c:pt idx="55">
                  <c:v>1945</c:v>
                </c:pt>
                <c:pt idx="56">
                  <c:v>1946</c:v>
                </c:pt>
                <c:pt idx="57">
                  <c:v>1947</c:v>
                </c:pt>
                <c:pt idx="58">
                  <c:v>1948</c:v>
                </c:pt>
                <c:pt idx="59">
                  <c:v>1949</c:v>
                </c:pt>
                <c:pt idx="60">
                  <c:v>1950</c:v>
                </c:pt>
                <c:pt idx="61">
                  <c:v>1951</c:v>
                </c:pt>
                <c:pt idx="62">
                  <c:v>1952</c:v>
                </c:pt>
                <c:pt idx="63">
                  <c:v>1953</c:v>
                </c:pt>
                <c:pt idx="64">
                  <c:v>1954</c:v>
                </c:pt>
                <c:pt idx="65">
                  <c:v>1955</c:v>
                </c:pt>
                <c:pt idx="66">
                  <c:v>1956</c:v>
                </c:pt>
                <c:pt idx="67">
                  <c:v>1957</c:v>
                </c:pt>
                <c:pt idx="68">
                  <c:v>1958</c:v>
                </c:pt>
                <c:pt idx="69">
                  <c:v>1959</c:v>
                </c:pt>
                <c:pt idx="70">
                  <c:v>1960</c:v>
                </c:pt>
                <c:pt idx="71">
                  <c:v>1961</c:v>
                </c:pt>
                <c:pt idx="72">
                  <c:v>1962</c:v>
                </c:pt>
                <c:pt idx="73">
                  <c:v>1963</c:v>
                </c:pt>
                <c:pt idx="74">
                  <c:v>1964</c:v>
                </c:pt>
                <c:pt idx="75">
                  <c:v>1965</c:v>
                </c:pt>
                <c:pt idx="76">
                  <c:v>1966</c:v>
                </c:pt>
                <c:pt idx="77">
                  <c:v>1967</c:v>
                </c:pt>
                <c:pt idx="78">
                  <c:v>1968</c:v>
                </c:pt>
                <c:pt idx="79">
                  <c:v>1969</c:v>
                </c:pt>
                <c:pt idx="80">
                  <c:v>1970</c:v>
                </c:pt>
                <c:pt idx="81">
                  <c:v>1971</c:v>
                </c:pt>
                <c:pt idx="82">
                  <c:v>1972</c:v>
                </c:pt>
                <c:pt idx="83">
                  <c:v>1973</c:v>
                </c:pt>
                <c:pt idx="84">
                  <c:v>1974</c:v>
                </c:pt>
                <c:pt idx="85">
                  <c:v>1975</c:v>
                </c:pt>
                <c:pt idx="86">
                  <c:v>1976</c:v>
                </c:pt>
                <c:pt idx="87">
                  <c:v>1977</c:v>
                </c:pt>
                <c:pt idx="88">
                  <c:v>1978</c:v>
                </c:pt>
                <c:pt idx="89">
                  <c:v>1979</c:v>
                </c:pt>
                <c:pt idx="90">
                  <c:v>1980</c:v>
                </c:pt>
                <c:pt idx="91">
                  <c:v>1981</c:v>
                </c:pt>
                <c:pt idx="92">
                  <c:v>1982</c:v>
                </c:pt>
                <c:pt idx="93">
                  <c:v>1983</c:v>
                </c:pt>
                <c:pt idx="94">
                  <c:v>1984</c:v>
                </c:pt>
                <c:pt idx="95">
                  <c:v>1985</c:v>
                </c:pt>
                <c:pt idx="96">
                  <c:v>1986</c:v>
                </c:pt>
                <c:pt idx="97">
                  <c:v>1987</c:v>
                </c:pt>
                <c:pt idx="98">
                  <c:v>1988</c:v>
                </c:pt>
                <c:pt idx="99">
                  <c:v>1989</c:v>
                </c:pt>
                <c:pt idx="100">
                  <c:v>1990</c:v>
                </c:pt>
                <c:pt idx="101">
                  <c:v>1991</c:v>
                </c:pt>
                <c:pt idx="102">
                  <c:v>1992</c:v>
                </c:pt>
                <c:pt idx="103">
                  <c:v>1993</c:v>
                </c:pt>
                <c:pt idx="104">
                  <c:v>1994</c:v>
                </c:pt>
                <c:pt idx="105">
                  <c:v>1995</c:v>
                </c:pt>
                <c:pt idx="106">
                  <c:v>1996</c:v>
                </c:pt>
                <c:pt idx="107">
                  <c:v>1997</c:v>
                </c:pt>
                <c:pt idx="108">
                  <c:v>1998</c:v>
                </c:pt>
                <c:pt idx="109">
                  <c:v>1999</c:v>
                </c:pt>
                <c:pt idx="110">
                  <c:v>2000</c:v>
                </c:pt>
                <c:pt idx="111">
                  <c:v>2001</c:v>
                </c:pt>
                <c:pt idx="112">
                  <c:v>2002</c:v>
                </c:pt>
                <c:pt idx="113">
                  <c:v>2003</c:v>
                </c:pt>
                <c:pt idx="114">
                  <c:v>2004</c:v>
                </c:pt>
                <c:pt idx="115">
                  <c:v>2005</c:v>
                </c:pt>
                <c:pt idx="116">
                  <c:v>2006</c:v>
                </c:pt>
                <c:pt idx="117">
                  <c:v>2007</c:v>
                </c:pt>
                <c:pt idx="118">
                  <c:v>2008</c:v>
                </c:pt>
                <c:pt idx="119">
                  <c:v>2009</c:v>
                </c:pt>
                <c:pt idx="120">
                  <c:v>2010</c:v>
                </c:pt>
                <c:pt idx="121">
                  <c:v>2011</c:v>
                </c:pt>
                <c:pt idx="122">
                  <c:v>2012</c:v>
                </c:pt>
                <c:pt idx="123">
                  <c:v>2013</c:v>
                </c:pt>
                <c:pt idx="124">
                  <c:v>2014</c:v>
                </c:pt>
                <c:pt idx="125">
                  <c:v>2015</c:v>
                </c:pt>
                <c:pt idx="126">
                  <c:v>2016</c:v>
                </c:pt>
              </c:numCache>
            </c:numRef>
          </c:cat>
          <c:val>
            <c:numRef>
              <c:f>'Fig3.7'!$B$5:$B$131</c:f>
              <c:numCache>
                <c:formatCode>General</c:formatCode>
                <c:ptCount val="127"/>
                <c:pt idx="0" formatCode="@">
                  <c:v>0</c:v>
                </c:pt>
                <c:pt idx="1">
                  <c:v>0.18497667685379801</c:v>
                </c:pt>
                <c:pt idx="2">
                  <c:v>1.2322389018222599</c:v>
                </c:pt>
                <c:pt idx="3">
                  <c:v>2.0617739185599202</c:v>
                </c:pt>
                <c:pt idx="4">
                  <c:v>-0.314673089623562</c:v>
                </c:pt>
                <c:pt idx="5">
                  <c:v>-7.4045206547157502E-2</c:v>
                </c:pt>
                <c:pt idx="6">
                  <c:v>1.4469014469014501</c:v>
                </c:pt>
                <c:pt idx="7">
                  <c:v>3.8290019990773398</c:v>
                </c:pt>
                <c:pt idx="8">
                  <c:v>-0.65906398104265096</c:v>
                </c:pt>
                <c:pt idx="9">
                  <c:v>1.66231830040999</c:v>
                </c:pt>
                <c:pt idx="10">
                  <c:v>6.5992080950283402E-2</c:v>
                </c:pt>
                <c:pt idx="11">
                  <c:v>2.2808935433920898</c:v>
                </c:pt>
                <c:pt idx="12">
                  <c:v>1.5353794374549199</c:v>
                </c:pt>
                <c:pt idx="13">
                  <c:v>-0.13644805891917999</c:v>
                </c:pt>
                <c:pt idx="14">
                  <c:v>1.2679050864328101</c:v>
                </c:pt>
                <c:pt idx="15">
                  <c:v>0.76997275925383402</c:v>
                </c:pt>
                <c:pt idx="16">
                  <c:v>2.7813808464015302</c:v>
                </c:pt>
                <c:pt idx="17">
                  <c:v>2.79360286987349</c:v>
                </c:pt>
                <c:pt idx="18">
                  <c:v>1.34594794794675</c:v>
                </c:pt>
                <c:pt idx="19">
                  <c:v>0.68705830302457904</c:v>
                </c:pt>
                <c:pt idx="20">
                  <c:v>2.83700768466257</c:v>
                </c:pt>
                <c:pt idx="21">
                  <c:v>2.0422738094456299</c:v>
                </c:pt>
                <c:pt idx="22">
                  <c:v>2.3945720717436201</c:v>
                </c:pt>
                <c:pt idx="23">
                  <c:v>3.5584198137580998</c:v>
                </c:pt>
                <c:pt idx="24">
                  <c:v>1.99653882928319</c:v>
                </c:pt>
                <c:pt idx="25">
                  <c:v>2.3331490403123798</c:v>
                </c:pt>
                <c:pt idx="26">
                  <c:v>1.1763037227128901</c:v>
                </c:pt>
                <c:pt idx="27">
                  <c:v>-8.0332878441797106</c:v>
                </c:pt>
                <c:pt idx="28">
                  <c:v>-3.9157910217071801</c:v>
                </c:pt>
                <c:pt idx="29">
                  <c:v>12.563858407861</c:v>
                </c:pt>
                <c:pt idx="30">
                  <c:v>5.0110732097792203</c:v>
                </c:pt>
                <c:pt idx="31">
                  <c:v>-4.5553597296269404</c:v>
                </c:pt>
                <c:pt idx="32">
                  <c:v>7.7879507166377797</c:v>
                </c:pt>
                <c:pt idx="33">
                  <c:v>0.66112901718853301</c:v>
                </c:pt>
                <c:pt idx="34">
                  <c:v>0.38772847152266299</c:v>
                </c:pt>
                <c:pt idx="35">
                  <c:v>5.7260464939439899</c:v>
                </c:pt>
                <c:pt idx="36">
                  <c:v>3.97765619141521</c:v>
                </c:pt>
                <c:pt idx="37">
                  <c:v>3.9611308662533999</c:v>
                </c:pt>
                <c:pt idx="38">
                  <c:v>1.5272547470095801</c:v>
                </c:pt>
                <c:pt idx="39">
                  <c:v>7.2660698709120703</c:v>
                </c:pt>
                <c:pt idx="40">
                  <c:v>7.7326641438357102</c:v>
                </c:pt>
                <c:pt idx="41">
                  <c:v>-4.1383279576572001</c:v>
                </c:pt>
                <c:pt idx="42">
                  <c:v>0.64855305462419</c:v>
                </c:pt>
                <c:pt idx="43">
                  <c:v>2.4254723025950198</c:v>
                </c:pt>
                <c:pt idx="44">
                  <c:v>2.0486541527824298</c:v>
                </c:pt>
                <c:pt idx="45">
                  <c:v>2.86219340543474</c:v>
                </c:pt>
                <c:pt idx="46">
                  <c:v>2.9959666952241002</c:v>
                </c:pt>
                <c:pt idx="47">
                  <c:v>2.2227963243659898</c:v>
                </c:pt>
                <c:pt idx="48">
                  <c:v>0.65292755638852695</c:v>
                </c:pt>
                <c:pt idx="49">
                  <c:v>3.1383871850888001</c:v>
                </c:pt>
                <c:pt idx="50">
                  <c:v>-8.3743063534006907</c:v>
                </c:pt>
                <c:pt idx="51">
                  <c:v>2.1522368334913899</c:v>
                </c:pt>
                <c:pt idx="52">
                  <c:v>-1.7513300640601299</c:v>
                </c:pt>
                <c:pt idx="53">
                  <c:v>-2.02153661177663</c:v>
                </c:pt>
                <c:pt idx="54">
                  <c:v>-0.77943033057738997</c:v>
                </c:pt>
                <c:pt idx="55">
                  <c:v>3.95033058220291</c:v>
                </c:pt>
                <c:pt idx="56">
                  <c:v>16.585275929766802</c:v>
                </c:pt>
                <c:pt idx="57">
                  <c:v>10.133460626590599</c:v>
                </c:pt>
                <c:pt idx="58">
                  <c:v>6.74278881902754</c:v>
                </c:pt>
                <c:pt idx="59">
                  <c:v>1.26894652735063</c:v>
                </c:pt>
                <c:pt idx="60">
                  <c:v>5.4519324591747402</c:v>
                </c:pt>
                <c:pt idx="61">
                  <c:v>5.8316639315636403</c:v>
                </c:pt>
                <c:pt idx="62">
                  <c:v>3.5871122067307302</c:v>
                </c:pt>
                <c:pt idx="63">
                  <c:v>5.3504750503509504</c:v>
                </c:pt>
                <c:pt idx="64">
                  <c:v>4.1760402315586598</c:v>
                </c:pt>
                <c:pt idx="65">
                  <c:v>1.4675518663912901</c:v>
                </c:pt>
                <c:pt idx="66">
                  <c:v>6.75801039052077</c:v>
                </c:pt>
                <c:pt idx="67">
                  <c:v>3.3486194630075898</c:v>
                </c:pt>
                <c:pt idx="68">
                  <c:v>0.98315537708220102</c:v>
                </c:pt>
                <c:pt idx="69">
                  <c:v>6.6403726023780401</c:v>
                </c:pt>
                <c:pt idx="70">
                  <c:v>8.2615154418365009</c:v>
                </c:pt>
                <c:pt idx="71">
                  <c:v>6.1809502165385499</c:v>
                </c:pt>
                <c:pt idx="72">
                  <c:v>3.4082268582449502</c:v>
                </c:pt>
                <c:pt idx="73">
                  <c:v>4.0781559760796702</c:v>
                </c:pt>
                <c:pt idx="74">
                  <c:v>4.3138168514331703</c:v>
                </c:pt>
                <c:pt idx="75">
                  <c:v>6.9932508102957804</c:v>
                </c:pt>
                <c:pt idx="76">
                  <c:v>3.5970642035134199</c:v>
                </c:pt>
                <c:pt idx="77">
                  <c:v>6.6349983794962304</c:v>
                </c:pt>
                <c:pt idx="78">
                  <c:v>4.4018496277109298</c:v>
                </c:pt>
                <c:pt idx="79">
                  <c:v>6.5528209337611196</c:v>
                </c:pt>
                <c:pt idx="80" formatCode="0.00000000">
                  <c:v>2.4243684837144102</c:v>
                </c:pt>
                <c:pt idx="81">
                  <c:v>5.3</c:v>
                </c:pt>
                <c:pt idx="82">
                  <c:v>4.8</c:v>
                </c:pt>
                <c:pt idx="83">
                  <c:v>3</c:v>
                </c:pt>
                <c:pt idx="84">
                  <c:v>5.3</c:v>
                </c:pt>
                <c:pt idx="85">
                  <c:v>2.5</c:v>
                </c:pt>
                <c:pt idx="86">
                  <c:v>3.9</c:v>
                </c:pt>
                <c:pt idx="87">
                  <c:v>2.2999999999999998</c:v>
                </c:pt>
                <c:pt idx="88">
                  <c:v>1.9</c:v>
                </c:pt>
                <c:pt idx="89">
                  <c:v>3.1</c:v>
                </c:pt>
                <c:pt idx="90">
                  <c:v>0.4</c:v>
                </c:pt>
                <c:pt idx="91">
                  <c:v>0.7</c:v>
                </c:pt>
                <c:pt idx="92">
                  <c:v>1.4</c:v>
                </c:pt>
                <c:pt idx="93">
                  <c:v>2.2000000000000002</c:v>
                </c:pt>
                <c:pt idx="94">
                  <c:v>4.3</c:v>
                </c:pt>
                <c:pt idx="95">
                  <c:v>2.5</c:v>
                </c:pt>
                <c:pt idx="96">
                  <c:v>-0.6</c:v>
                </c:pt>
                <c:pt idx="97">
                  <c:v>2</c:v>
                </c:pt>
                <c:pt idx="98">
                  <c:v>0.3</c:v>
                </c:pt>
                <c:pt idx="99">
                  <c:v>2.8</c:v>
                </c:pt>
                <c:pt idx="100">
                  <c:v>2.5</c:v>
                </c:pt>
                <c:pt idx="101">
                  <c:v>3.2</c:v>
                </c:pt>
                <c:pt idx="102">
                  <c:v>2.1</c:v>
                </c:pt>
                <c:pt idx="103">
                  <c:v>1.9</c:v>
                </c:pt>
                <c:pt idx="104">
                  <c:v>2.2999999999999998</c:v>
                </c:pt>
                <c:pt idx="105">
                  <c:v>1.8</c:v>
                </c:pt>
                <c:pt idx="106">
                  <c:v>1.7</c:v>
                </c:pt>
                <c:pt idx="107">
                  <c:v>2.4</c:v>
                </c:pt>
                <c:pt idx="108">
                  <c:v>1</c:v>
                </c:pt>
                <c:pt idx="109">
                  <c:v>1.6</c:v>
                </c:pt>
                <c:pt idx="110">
                  <c:v>3.9</c:v>
                </c:pt>
                <c:pt idx="111">
                  <c:v>2.9</c:v>
                </c:pt>
                <c:pt idx="112">
                  <c:v>1.8</c:v>
                </c:pt>
                <c:pt idx="113">
                  <c:v>3.2</c:v>
                </c:pt>
                <c:pt idx="114">
                  <c:v>2.6</c:v>
                </c:pt>
                <c:pt idx="115">
                  <c:v>3.1</c:v>
                </c:pt>
                <c:pt idx="116">
                  <c:v>1.3</c:v>
                </c:pt>
                <c:pt idx="117">
                  <c:v>0.6</c:v>
                </c:pt>
                <c:pt idx="118">
                  <c:v>-1.4</c:v>
                </c:pt>
                <c:pt idx="119">
                  <c:v>0.2</c:v>
                </c:pt>
                <c:pt idx="120">
                  <c:v>1.4</c:v>
                </c:pt>
                <c:pt idx="121">
                  <c:v>0</c:v>
                </c:pt>
                <c:pt idx="122">
                  <c:v>2</c:v>
                </c:pt>
                <c:pt idx="123">
                  <c:v>2</c:v>
                </c:pt>
                <c:pt idx="124">
                  <c:v>0.8</c:v>
                </c:pt>
                <c:pt idx="125">
                  <c:v>0.6</c:v>
                </c:pt>
                <c:pt idx="126">
                  <c:v>0.1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'Fig3.7'!$C$4</c:f>
              <c:strCache>
                <c:ptCount val="1"/>
                <c:pt idx="0">
                  <c:v>Norge, glattet</c:v>
                </c:pt>
              </c:strCache>
            </c:strRef>
          </c:tx>
          <c:spPr>
            <a:ln w="25400">
              <a:solidFill>
                <a:srgbClr val="3E8601"/>
              </a:solidFill>
              <a:prstDash val="solid"/>
            </a:ln>
          </c:spPr>
          <c:marker>
            <c:symbol val="none"/>
          </c:marker>
          <c:cat>
            <c:numRef>
              <c:f>'Fig3.7'!$A$5:$A$131</c:f>
              <c:numCache>
                <c:formatCode>General</c:formatCode>
                <c:ptCount val="127"/>
                <c:pt idx="0">
                  <c:v>1890</c:v>
                </c:pt>
                <c:pt idx="1">
                  <c:v>1891</c:v>
                </c:pt>
                <c:pt idx="2">
                  <c:v>1892</c:v>
                </c:pt>
                <c:pt idx="3">
                  <c:v>1893</c:v>
                </c:pt>
                <c:pt idx="4">
                  <c:v>1894</c:v>
                </c:pt>
                <c:pt idx="5">
                  <c:v>1895</c:v>
                </c:pt>
                <c:pt idx="6">
                  <c:v>1896</c:v>
                </c:pt>
                <c:pt idx="7">
                  <c:v>1897</c:v>
                </c:pt>
                <c:pt idx="8">
                  <c:v>1898</c:v>
                </c:pt>
                <c:pt idx="9">
                  <c:v>1899</c:v>
                </c:pt>
                <c:pt idx="10">
                  <c:v>1900</c:v>
                </c:pt>
                <c:pt idx="11">
                  <c:v>1901</c:v>
                </c:pt>
                <c:pt idx="12">
                  <c:v>1902</c:v>
                </c:pt>
                <c:pt idx="13">
                  <c:v>1903</c:v>
                </c:pt>
                <c:pt idx="14">
                  <c:v>1904</c:v>
                </c:pt>
                <c:pt idx="15">
                  <c:v>1905</c:v>
                </c:pt>
                <c:pt idx="16">
                  <c:v>1906</c:v>
                </c:pt>
                <c:pt idx="17">
                  <c:v>1907</c:v>
                </c:pt>
                <c:pt idx="18">
                  <c:v>1908</c:v>
                </c:pt>
                <c:pt idx="19">
                  <c:v>1909</c:v>
                </c:pt>
                <c:pt idx="20">
                  <c:v>1910</c:v>
                </c:pt>
                <c:pt idx="21">
                  <c:v>1911</c:v>
                </c:pt>
                <c:pt idx="22">
                  <c:v>1912</c:v>
                </c:pt>
                <c:pt idx="23">
                  <c:v>1913</c:v>
                </c:pt>
                <c:pt idx="24">
                  <c:v>1914</c:v>
                </c:pt>
                <c:pt idx="25">
                  <c:v>1915</c:v>
                </c:pt>
                <c:pt idx="26">
                  <c:v>1916</c:v>
                </c:pt>
                <c:pt idx="27">
                  <c:v>1917</c:v>
                </c:pt>
                <c:pt idx="28">
                  <c:v>1918</c:v>
                </c:pt>
                <c:pt idx="29">
                  <c:v>1919</c:v>
                </c:pt>
                <c:pt idx="30">
                  <c:v>1920</c:v>
                </c:pt>
                <c:pt idx="31">
                  <c:v>1921</c:v>
                </c:pt>
                <c:pt idx="32">
                  <c:v>1922</c:v>
                </c:pt>
                <c:pt idx="33">
                  <c:v>1923</c:v>
                </c:pt>
                <c:pt idx="34">
                  <c:v>1924</c:v>
                </c:pt>
                <c:pt idx="35">
                  <c:v>1925</c:v>
                </c:pt>
                <c:pt idx="36">
                  <c:v>1926</c:v>
                </c:pt>
                <c:pt idx="37">
                  <c:v>1927</c:v>
                </c:pt>
                <c:pt idx="38">
                  <c:v>1928</c:v>
                </c:pt>
                <c:pt idx="39">
                  <c:v>1929</c:v>
                </c:pt>
                <c:pt idx="40">
                  <c:v>1930</c:v>
                </c:pt>
                <c:pt idx="41">
                  <c:v>1931</c:v>
                </c:pt>
                <c:pt idx="42">
                  <c:v>1932</c:v>
                </c:pt>
                <c:pt idx="43">
                  <c:v>1933</c:v>
                </c:pt>
                <c:pt idx="44">
                  <c:v>1934</c:v>
                </c:pt>
                <c:pt idx="45">
                  <c:v>1935</c:v>
                </c:pt>
                <c:pt idx="46">
                  <c:v>1936</c:v>
                </c:pt>
                <c:pt idx="47">
                  <c:v>1937</c:v>
                </c:pt>
                <c:pt idx="48">
                  <c:v>1938</c:v>
                </c:pt>
                <c:pt idx="49">
                  <c:v>1939</c:v>
                </c:pt>
                <c:pt idx="50">
                  <c:v>1940</c:v>
                </c:pt>
                <c:pt idx="51">
                  <c:v>1941</c:v>
                </c:pt>
                <c:pt idx="52">
                  <c:v>1942</c:v>
                </c:pt>
                <c:pt idx="53">
                  <c:v>1943</c:v>
                </c:pt>
                <c:pt idx="54">
                  <c:v>1944</c:v>
                </c:pt>
                <c:pt idx="55">
                  <c:v>1945</c:v>
                </c:pt>
                <c:pt idx="56">
                  <c:v>1946</c:v>
                </c:pt>
                <c:pt idx="57">
                  <c:v>1947</c:v>
                </c:pt>
                <c:pt idx="58">
                  <c:v>1948</c:v>
                </c:pt>
                <c:pt idx="59">
                  <c:v>1949</c:v>
                </c:pt>
                <c:pt idx="60">
                  <c:v>1950</c:v>
                </c:pt>
                <c:pt idx="61">
                  <c:v>1951</c:v>
                </c:pt>
                <c:pt idx="62">
                  <c:v>1952</c:v>
                </c:pt>
                <c:pt idx="63">
                  <c:v>1953</c:v>
                </c:pt>
                <c:pt idx="64">
                  <c:v>1954</c:v>
                </c:pt>
                <c:pt idx="65">
                  <c:v>1955</c:v>
                </c:pt>
                <c:pt idx="66">
                  <c:v>1956</c:v>
                </c:pt>
                <c:pt idx="67">
                  <c:v>1957</c:v>
                </c:pt>
                <c:pt idx="68">
                  <c:v>1958</c:v>
                </c:pt>
                <c:pt idx="69">
                  <c:v>1959</c:v>
                </c:pt>
                <c:pt idx="70">
                  <c:v>1960</c:v>
                </c:pt>
                <c:pt idx="71">
                  <c:v>1961</c:v>
                </c:pt>
                <c:pt idx="72">
                  <c:v>1962</c:v>
                </c:pt>
                <c:pt idx="73">
                  <c:v>1963</c:v>
                </c:pt>
                <c:pt idx="74">
                  <c:v>1964</c:v>
                </c:pt>
                <c:pt idx="75">
                  <c:v>1965</c:v>
                </c:pt>
                <c:pt idx="76">
                  <c:v>1966</c:v>
                </c:pt>
                <c:pt idx="77">
                  <c:v>1967</c:v>
                </c:pt>
                <c:pt idx="78">
                  <c:v>1968</c:v>
                </c:pt>
                <c:pt idx="79">
                  <c:v>1969</c:v>
                </c:pt>
                <c:pt idx="80">
                  <c:v>1970</c:v>
                </c:pt>
                <c:pt idx="81">
                  <c:v>1971</c:v>
                </c:pt>
                <c:pt idx="82">
                  <c:v>1972</c:v>
                </c:pt>
                <c:pt idx="83">
                  <c:v>1973</c:v>
                </c:pt>
                <c:pt idx="84">
                  <c:v>1974</c:v>
                </c:pt>
                <c:pt idx="85">
                  <c:v>1975</c:v>
                </c:pt>
                <c:pt idx="86">
                  <c:v>1976</c:v>
                </c:pt>
                <c:pt idx="87">
                  <c:v>1977</c:v>
                </c:pt>
                <c:pt idx="88">
                  <c:v>1978</c:v>
                </c:pt>
                <c:pt idx="89">
                  <c:v>1979</c:v>
                </c:pt>
                <c:pt idx="90">
                  <c:v>1980</c:v>
                </c:pt>
                <c:pt idx="91">
                  <c:v>1981</c:v>
                </c:pt>
                <c:pt idx="92">
                  <c:v>1982</c:v>
                </c:pt>
                <c:pt idx="93">
                  <c:v>1983</c:v>
                </c:pt>
                <c:pt idx="94">
                  <c:v>1984</c:v>
                </c:pt>
                <c:pt idx="95">
                  <c:v>1985</c:v>
                </c:pt>
                <c:pt idx="96">
                  <c:v>1986</c:v>
                </c:pt>
                <c:pt idx="97">
                  <c:v>1987</c:v>
                </c:pt>
                <c:pt idx="98">
                  <c:v>1988</c:v>
                </c:pt>
                <c:pt idx="99">
                  <c:v>1989</c:v>
                </c:pt>
                <c:pt idx="100">
                  <c:v>1990</c:v>
                </c:pt>
                <c:pt idx="101">
                  <c:v>1991</c:v>
                </c:pt>
                <c:pt idx="102">
                  <c:v>1992</c:v>
                </c:pt>
                <c:pt idx="103">
                  <c:v>1993</c:v>
                </c:pt>
                <c:pt idx="104">
                  <c:v>1994</c:v>
                </c:pt>
                <c:pt idx="105">
                  <c:v>1995</c:v>
                </c:pt>
                <c:pt idx="106">
                  <c:v>1996</c:v>
                </c:pt>
                <c:pt idx="107">
                  <c:v>1997</c:v>
                </c:pt>
                <c:pt idx="108">
                  <c:v>1998</c:v>
                </c:pt>
                <c:pt idx="109">
                  <c:v>1999</c:v>
                </c:pt>
                <c:pt idx="110">
                  <c:v>2000</c:v>
                </c:pt>
                <c:pt idx="111">
                  <c:v>2001</c:v>
                </c:pt>
                <c:pt idx="112">
                  <c:v>2002</c:v>
                </c:pt>
                <c:pt idx="113">
                  <c:v>2003</c:v>
                </c:pt>
                <c:pt idx="114">
                  <c:v>2004</c:v>
                </c:pt>
                <c:pt idx="115">
                  <c:v>2005</c:v>
                </c:pt>
                <c:pt idx="116">
                  <c:v>2006</c:v>
                </c:pt>
                <c:pt idx="117">
                  <c:v>2007</c:v>
                </c:pt>
                <c:pt idx="118">
                  <c:v>2008</c:v>
                </c:pt>
                <c:pt idx="119">
                  <c:v>2009</c:v>
                </c:pt>
                <c:pt idx="120">
                  <c:v>2010</c:v>
                </c:pt>
                <c:pt idx="121">
                  <c:v>2011</c:v>
                </c:pt>
                <c:pt idx="122">
                  <c:v>2012</c:v>
                </c:pt>
                <c:pt idx="123">
                  <c:v>2013</c:v>
                </c:pt>
                <c:pt idx="124">
                  <c:v>2014</c:v>
                </c:pt>
                <c:pt idx="125">
                  <c:v>2015</c:v>
                </c:pt>
                <c:pt idx="126">
                  <c:v>2016</c:v>
                </c:pt>
              </c:numCache>
            </c:numRef>
          </c:cat>
          <c:val>
            <c:numRef>
              <c:f>'Fig3.7'!$C$5:$C$131</c:f>
              <c:numCache>
                <c:formatCode>General</c:formatCode>
                <c:ptCount val="127"/>
                <c:pt idx="0">
                  <c:v>1.4494966287642801</c:v>
                </c:pt>
                <c:pt idx="1">
                  <c:v>1.4263608315481999</c:v>
                </c:pt>
                <c:pt idx="2">
                  <c:v>1.3808956991277199</c:v>
                </c:pt>
                <c:pt idx="3">
                  <c:v>1.3247942883575199</c:v>
                </c:pt>
                <c:pt idx="4">
                  <c:v>1.26826308811924</c:v>
                </c:pt>
                <c:pt idx="5">
                  <c:v>1.22887838359653</c:v>
                </c:pt>
                <c:pt idx="6">
                  <c:v>1.20838709819562</c:v>
                </c:pt>
                <c:pt idx="7">
                  <c:v>1.1955069194212999</c:v>
                </c:pt>
                <c:pt idx="8">
                  <c:v>1.1813406782654201</c:v>
                </c:pt>
                <c:pt idx="9">
                  <c:v>1.1833261565163899</c:v>
                </c:pt>
                <c:pt idx="10">
                  <c:v>1.2004970893695299</c:v>
                </c:pt>
                <c:pt idx="11">
                  <c:v>1.23667713345911</c:v>
                </c:pt>
                <c:pt idx="12">
                  <c:v>1.2843448953352099</c:v>
                </c:pt>
                <c:pt idx="13">
                  <c:v>1.3464211456472199</c:v>
                </c:pt>
                <c:pt idx="14">
                  <c:v>1.4283370004657501</c:v>
                </c:pt>
                <c:pt idx="15">
                  <c:v>1.5206948838157299</c:v>
                </c:pt>
                <c:pt idx="16">
                  <c:v>1.6124929005817701</c:v>
                </c:pt>
                <c:pt idx="17">
                  <c:v>1.6852219344028601</c:v>
                </c:pt>
                <c:pt idx="18">
                  <c:v>1.73206174837617</c:v>
                </c:pt>
                <c:pt idx="19">
                  <c:v>1.7572759149535899</c:v>
                </c:pt>
                <c:pt idx="20">
                  <c:v>1.76126686858273</c:v>
                </c:pt>
                <c:pt idx="21">
                  <c:v>1.73373486759189</c:v>
                </c:pt>
                <c:pt idx="22">
                  <c:v>1.6751375784701701</c:v>
                </c:pt>
                <c:pt idx="23">
                  <c:v>1.5890180571252199</c:v>
                </c:pt>
                <c:pt idx="24">
                  <c:v>1.4861137043974</c:v>
                </c:pt>
                <c:pt idx="25">
                  <c:v>1.3968559386934301</c:v>
                </c:pt>
                <c:pt idx="26">
                  <c:v>1.3567804296688699</c:v>
                </c:pt>
                <c:pt idx="27">
                  <c:v>1.41078577799547</c:v>
                </c:pt>
                <c:pt idx="28">
                  <c:v>1.6019658172754201</c:v>
                </c:pt>
                <c:pt idx="29">
                  <c:v>1.8789736448891701</c:v>
                </c:pt>
                <c:pt idx="30">
                  <c:v>2.1352847898273302</c:v>
                </c:pt>
                <c:pt idx="31">
                  <c:v>2.37122362871024</c:v>
                </c:pt>
                <c:pt idx="32">
                  <c:v>2.6158724223577599</c:v>
                </c:pt>
                <c:pt idx="33">
                  <c:v>2.8290475980063698</c:v>
                </c:pt>
                <c:pt idx="34">
                  <c:v>3.0222863658353498</c:v>
                </c:pt>
                <c:pt idx="35">
                  <c:v>3.1854467502157999</c:v>
                </c:pt>
                <c:pt idx="36">
                  <c:v>3.2820411965757099</c:v>
                </c:pt>
                <c:pt idx="37">
                  <c:v>3.3009881477803402</c:v>
                </c:pt>
                <c:pt idx="38">
                  <c:v>3.23816219664333</c:v>
                </c:pt>
                <c:pt idx="39">
                  <c:v>3.09603936316309</c:v>
                </c:pt>
                <c:pt idx="40">
                  <c:v>2.8599865928416599</c:v>
                </c:pt>
                <c:pt idx="41">
                  <c:v>2.5570711362585801</c:v>
                </c:pt>
                <c:pt idx="42">
                  <c:v>2.2630870195033199</c:v>
                </c:pt>
                <c:pt idx="43">
                  <c:v>1.9868742777262101</c:v>
                </c:pt>
                <c:pt idx="44">
                  <c:v>1.7211276064287699</c:v>
                </c:pt>
                <c:pt idx="45">
                  <c:v>1.46292768136122</c:v>
                </c:pt>
                <c:pt idx="46">
                  <c:v>1.2126304437373201</c:v>
                </c:pt>
                <c:pt idx="47">
                  <c:v>0.98458449201156095</c:v>
                </c:pt>
                <c:pt idx="48">
                  <c:v>0.81097178715328999</c:v>
                </c:pt>
                <c:pt idx="49">
                  <c:v>0.73635640845541495</c:v>
                </c:pt>
                <c:pt idx="50">
                  <c:v>0.80372199290319202</c:v>
                </c:pt>
                <c:pt idx="51">
                  <c:v>1.08007248524821</c:v>
                </c:pt>
                <c:pt idx="52">
                  <c:v>1.5406315467790099</c:v>
                </c:pt>
                <c:pt idx="53">
                  <c:v>2.1713444822665999</c:v>
                </c:pt>
                <c:pt idx="54">
                  <c:v>2.9252369803735401</c:v>
                </c:pt>
                <c:pt idx="55">
                  <c:v>3.7134059188220001</c:v>
                </c:pt>
                <c:pt idx="56">
                  <c:v>4.4099015022246197</c:v>
                </c:pt>
                <c:pt idx="57">
                  <c:v>4.8911431818278501</c:v>
                </c:pt>
                <c:pt idx="58">
                  <c:v>5.1553041531535602</c:v>
                </c:pt>
                <c:pt idx="59">
                  <c:v>5.2529807861712596</c:v>
                </c:pt>
                <c:pt idx="60">
                  <c:v>5.2506442975091998</c:v>
                </c:pt>
                <c:pt idx="61">
                  <c:v>5.1749255612074201</c:v>
                </c:pt>
                <c:pt idx="62">
                  <c:v>5.0544683329226103</c:v>
                </c:pt>
                <c:pt idx="63">
                  <c:v>4.9244837520150204</c:v>
                </c:pt>
                <c:pt idx="64">
                  <c:v>4.805509396583</c:v>
                </c:pt>
                <c:pt idx="65">
                  <c:v>4.7223427577082502</c:v>
                </c:pt>
                <c:pt idx="66">
                  <c:v>4.69348663482221</c:v>
                </c:pt>
                <c:pt idx="67">
                  <c:v>4.7048959184431798</c:v>
                </c:pt>
                <c:pt idx="68">
                  <c:v>4.76317073664642</c:v>
                </c:pt>
                <c:pt idx="69">
                  <c:v>4.8613484529528401</c:v>
                </c:pt>
                <c:pt idx="70">
                  <c:v>4.9546662772877204</c:v>
                </c:pt>
                <c:pt idx="71">
                  <c:v>5.0161516610705599</c:v>
                </c:pt>
                <c:pt idx="72">
                  <c:v>5.0519005473663796</c:v>
                </c:pt>
                <c:pt idx="73">
                  <c:v>5.0796568647948597</c:v>
                </c:pt>
                <c:pt idx="74">
                  <c:v>5.1007278050844898</c:v>
                </c:pt>
                <c:pt idx="75">
                  <c:v>5.1064055510765796</c:v>
                </c:pt>
                <c:pt idx="76">
                  <c:v>5.0801131760759501</c:v>
                </c:pt>
                <c:pt idx="77">
                  <c:v>5.0241422059796097</c:v>
                </c:pt>
                <c:pt idx="78">
                  <c:v>4.9259536769589403</c:v>
                </c:pt>
                <c:pt idx="79">
                  <c:v>4.7891171869204801</c:v>
                </c:pt>
                <c:pt idx="80">
                  <c:v>4.6119612932783101</c:v>
                </c:pt>
                <c:pt idx="81">
                  <c:v>4.4104515909148896</c:v>
                </c:pt>
                <c:pt idx="82">
                  <c:v>4.1786777466170699</c:v>
                </c:pt>
                <c:pt idx="83">
                  <c:v>3.9196249112625301</c:v>
                </c:pt>
                <c:pt idx="84">
                  <c:v>3.6424914582627901</c:v>
                </c:pt>
                <c:pt idx="85">
                  <c:v>3.3472795119167702</c:v>
                </c:pt>
                <c:pt idx="86">
                  <c:v>3.0505662819407098</c:v>
                </c:pt>
                <c:pt idx="87">
                  <c:v>2.76045618293174</c:v>
                </c:pt>
                <c:pt idx="88">
                  <c:v>2.49354796666753</c:v>
                </c:pt>
                <c:pt idx="89">
                  <c:v>2.2618358230964701</c:v>
                </c:pt>
                <c:pt idx="90">
                  <c:v>2.07137846250026</c:v>
                </c:pt>
                <c:pt idx="91">
                  <c:v>1.93661623692963</c:v>
                </c:pt>
                <c:pt idx="92">
                  <c:v>1.85527571381032</c:v>
                </c:pt>
                <c:pt idx="93">
                  <c:v>1.81271729819877</c:v>
                </c:pt>
                <c:pt idx="94">
                  <c:v>1.7897486380133001</c:v>
                </c:pt>
                <c:pt idx="95">
                  <c:v>1.7710502081902699</c:v>
                </c:pt>
                <c:pt idx="96">
                  <c:v>1.76640499728588</c:v>
                </c:pt>
                <c:pt idx="97">
                  <c:v>1.7928854917744601</c:v>
                </c:pt>
                <c:pt idx="98">
                  <c:v>1.8439001281574501</c:v>
                </c:pt>
                <c:pt idx="99">
                  <c:v>1.91492848801855</c:v>
                </c:pt>
                <c:pt idx="100">
                  <c:v>1.9860111516598999</c:v>
                </c:pt>
                <c:pt idx="101">
                  <c:v>2.0460394145034302</c:v>
                </c:pt>
                <c:pt idx="102">
                  <c:v>2.08904446045451</c:v>
                </c:pt>
                <c:pt idx="103">
                  <c:v>2.1205970792734501</c:v>
                </c:pt>
                <c:pt idx="104">
                  <c:v>2.14637761611601</c:v>
                </c:pt>
                <c:pt idx="105">
                  <c:v>2.1698604453452202</c:v>
                </c:pt>
                <c:pt idx="106">
                  <c:v>2.19605616516295</c:v>
                </c:pt>
                <c:pt idx="107">
                  <c:v>2.22627676931763</c:v>
                </c:pt>
                <c:pt idx="108">
                  <c:v>2.25687368990604</c:v>
                </c:pt>
                <c:pt idx="109">
                  <c:v>2.28593559133181</c:v>
                </c:pt>
                <c:pt idx="110">
                  <c:v>2.2989824010994799</c:v>
                </c:pt>
                <c:pt idx="111">
                  <c:v>2.2746746908003002</c:v>
                </c:pt>
                <c:pt idx="112">
                  <c:v>2.2076832080145001</c:v>
                </c:pt>
                <c:pt idx="113">
                  <c:v>2.09893195341433</c:v>
                </c:pt>
                <c:pt idx="114">
                  <c:v>1.94526809559188</c:v>
                </c:pt>
                <c:pt idx="115">
                  <c:v>1.7545494836050901</c:v>
                </c:pt>
                <c:pt idx="116">
                  <c:v>1.5411812855560101</c:v>
                </c:pt>
                <c:pt idx="117">
                  <c:v>1.33302317471061</c:v>
                </c:pt>
                <c:pt idx="118">
                  <c:v>1.15552301147931</c:v>
                </c:pt>
                <c:pt idx="119">
                  <c:v>1.02679842452543</c:v>
                </c:pt>
                <c:pt idx="120">
                  <c:v>0.93941181239749205</c:v>
                </c:pt>
                <c:pt idx="121">
                  <c:v>0.87765758939876304</c:v>
                </c:pt>
                <c:pt idx="122">
                  <c:v>0.83043605170853996</c:v>
                </c:pt>
                <c:pt idx="123">
                  <c:v>0.77787091961212695</c:v>
                </c:pt>
                <c:pt idx="124">
                  <c:v>0.71178155287774503</c:v>
                </c:pt>
                <c:pt idx="125">
                  <c:v>0.63620860207749497</c:v>
                </c:pt>
                <c:pt idx="126">
                  <c:v>0.55607490225469802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'Fig3.7'!$D$4</c:f>
              <c:strCache>
                <c:ptCount val="1"/>
                <c:pt idx="0">
                  <c:v>Europa, glattet</c:v>
                </c:pt>
              </c:strCache>
            </c:strRef>
          </c:tx>
          <c:spPr>
            <a:ln w="25400">
              <a:solidFill>
                <a:srgbClr val="6A0788"/>
              </a:solidFill>
              <a:prstDash val="solid"/>
            </a:ln>
          </c:spPr>
          <c:marker>
            <c:symbol val="none"/>
          </c:marker>
          <c:cat>
            <c:numRef>
              <c:f>'Fig3.7'!$A$5:$A$131</c:f>
              <c:numCache>
                <c:formatCode>General</c:formatCode>
                <c:ptCount val="127"/>
                <c:pt idx="0">
                  <c:v>1890</c:v>
                </c:pt>
                <c:pt idx="1">
                  <c:v>1891</c:v>
                </c:pt>
                <c:pt idx="2">
                  <c:v>1892</c:v>
                </c:pt>
                <c:pt idx="3">
                  <c:v>1893</c:v>
                </c:pt>
                <c:pt idx="4">
                  <c:v>1894</c:v>
                </c:pt>
                <c:pt idx="5">
                  <c:v>1895</c:v>
                </c:pt>
                <c:pt idx="6">
                  <c:v>1896</c:v>
                </c:pt>
                <c:pt idx="7">
                  <c:v>1897</c:v>
                </c:pt>
                <c:pt idx="8">
                  <c:v>1898</c:v>
                </c:pt>
                <c:pt idx="9">
                  <c:v>1899</c:v>
                </c:pt>
                <c:pt idx="10">
                  <c:v>1900</c:v>
                </c:pt>
                <c:pt idx="11">
                  <c:v>1901</c:v>
                </c:pt>
                <c:pt idx="12">
                  <c:v>1902</c:v>
                </c:pt>
                <c:pt idx="13">
                  <c:v>1903</c:v>
                </c:pt>
                <c:pt idx="14">
                  <c:v>1904</c:v>
                </c:pt>
                <c:pt idx="15">
                  <c:v>1905</c:v>
                </c:pt>
                <c:pt idx="16">
                  <c:v>1906</c:v>
                </c:pt>
                <c:pt idx="17">
                  <c:v>1907</c:v>
                </c:pt>
                <c:pt idx="18">
                  <c:v>1908</c:v>
                </c:pt>
                <c:pt idx="19">
                  <c:v>1909</c:v>
                </c:pt>
                <c:pt idx="20">
                  <c:v>1910</c:v>
                </c:pt>
                <c:pt idx="21">
                  <c:v>1911</c:v>
                </c:pt>
                <c:pt idx="22">
                  <c:v>1912</c:v>
                </c:pt>
                <c:pt idx="23">
                  <c:v>1913</c:v>
                </c:pt>
                <c:pt idx="24">
                  <c:v>1914</c:v>
                </c:pt>
                <c:pt idx="25">
                  <c:v>1915</c:v>
                </c:pt>
                <c:pt idx="26">
                  <c:v>1916</c:v>
                </c:pt>
                <c:pt idx="27">
                  <c:v>1917</c:v>
                </c:pt>
                <c:pt idx="28">
                  <c:v>1918</c:v>
                </c:pt>
                <c:pt idx="29">
                  <c:v>1919</c:v>
                </c:pt>
                <c:pt idx="30">
                  <c:v>1920</c:v>
                </c:pt>
                <c:pt idx="31">
                  <c:v>1921</c:v>
                </c:pt>
                <c:pt idx="32">
                  <c:v>1922</c:v>
                </c:pt>
                <c:pt idx="33">
                  <c:v>1923</c:v>
                </c:pt>
                <c:pt idx="34">
                  <c:v>1924</c:v>
                </c:pt>
                <c:pt idx="35">
                  <c:v>1925</c:v>
                </c:pt>
                <c:pt idx="36">
                  <c:v>1926</c:v>
                </c:pt>
                <c:pt idx="37">
                  <c:v>1927</c:v>
                </c:pt>
                <c:pt idx="38">
                  <c:v>1928</c:v>
                </c:pt>
                <c:pt idx="39">
                  <c:v>1929</c:v>
                </c:pt>
                <c:pt idx="40">
                  <c:v>1930</c:v>
                </c:pt>
                <c:pt idx="41">
                  <c:v>1931</c:v>
                </c:pt>
                <c:pt idx="42">
                  <c:v>1932</c:v>
                </c:pt>
                <c:pt idx="43">
                  <c:v>1933</c:v>
                </c:pt>
                <c:pt idx="44">
                  <c:v>1934</c:v>
                </c:pt>
                <c:pt idx="45">
                  <c:v>1935</c:v>
                </c:pt>
                <c:pt idx="46">
                  <c:v>1936</c:v>
                </c:pt>
                <c:pt idx="47">
                  <c:v>1937</c:v>
                </c:pt>
                <c:pt idx="48">
                  <c:v>1938</c:v>
                </c:pt>
                <c:pt idx="49">
                  <c:v>1939</c:v>
                </c:pt>
                <c:pt idx="50">
                  <c:v>1940</c:v>
                </c:pt>
                <c:pt idx="51">
                  <c:v>1941</c:v>
                </c:pt>
                <c:pt idx="52">
                  <c:v>1942</c:v>
                </c:pt>
                <c:pt idx="53">
                  <c:v>1943</c:v>
                </c:pt>
                <c:pt idx="54">
                  <c:v>1944</c:v>
                </c:pt>
                <c:pt idx="55">
                  <c:v>1945</c:v>
                </c:pt>
                <c:pt idx="56">
                  <c:v>1946</c:v>
                </c:pt>
                <c:pt idx="57">
                  <c:v>1947</c:v>
                </c:pt>
                <c:pt idx="58">
                  <c:v>1948</c:v>
                </c:pt>
                <c:pt idx="59">
                  <c:v>1949</c:v>
                </c:pt>
                <c:pt idx="60">
                  <c:v>1950</c:v>
                </c:pt>
                <c:pt idx="61">
                  <c:v>1951</c:v>
                </c:pt>
                <c:pt idx="62">
                  <c:v>1952</c:v>
                </c:pt>
                <c:pt idx="63">
                  <c:v>1953</c:v>
                </c:pt>
                <c:pt idx="64">
                  <c:v>1954</c:v>
                </c:pt>
                <c:pt idx="65">
                  <c:v>1955</c:v>
                </c:pt>
                <c:pt idx="66">
                  <c:v>1956</c:v>
                </c:pt>
                <c:pt idx="67">
                  <c:v>1957</c:v>
                </c:pt>
                <c:pt idx="68">
                  <c:v>1958</c:v>
                </c:pt>
                <c:pt idx="69">
                  <c:v>1959</c:v>
                </c:pt>
                <c:pt idx="70">
                  <c:v>1960</c:v>
                </c:pt>
                <c:pt idx="71">
                  <c:v>1961</c:v>
                </c:pt>
                <c:pt idx="72">
                  <c:v>1962</c:v>
                </c:pt>
                <c:pt idx="73">
                  <c:v>1963</c:v>
                </c:pt>
                <c:pt idx="74">
                  <c:v>1964</c:v>
                </c:pt>
                <c:pt idx="75">
                  <c:v>1965</c:v>
                </c:pt>
                <c:pt idx="76">
                  <c:v>1966</c:v>
                </c:pt>
                <c:pt idx="77">
                  <c:v>1967</c:v>
                </c:pt>
                <c:pt idx="78">
                  <c:v>1968</c:v>
                </c:pt>
                <c:pt idx="79">
                  <c:v>1969</c:v>
                </c:pt>
                <c:pt idx="80">
                  <c:v>1970</c:v>
                </c:pt>
                <c:pt idx="81">
                  <c:v>1971</c:v>
                </c:pt>
                <c:pt idx="82">
                  <c:v>1972</c:v>
                </c:pt>
                <c:pt idx="83">
                  <c:v>1973</c:v>
                </c:pt>
                <c:pt idx="84">
                  <c:v>1974</c:v>
                </c:pt>
                <c:pt idx="85">
                  <c:v>1975</c:v>
                </c:pt>
                <c:pt idx="86">
                  <c:v>1976</c:v>
                </c:pt>
                <c:pt idx="87">
                  <c:v>1977</c:v>
                </c:pt>
                <c:pt idx="88">
                  <c:v>1978</c:v>
                </c:pt>
                <c:pt idx="89">
                  <c:v>1979</c:v>
                </c:pt>
                <c:pt idx="90">
                  <c:v>1980</c:v>
                </c:pt>
                <c:pt idx="91">
                  <c:v>1981</c:v>
                </c:pt>
                <c:pt idx="92">
                  <c:v>1982</c:v>
                </c:pt>
                <c:pt idx="93">
                  <c:v>1983</c:v>
                </c:pt>
                <c:pt idx="94">
                  <c:v>1984</c:v>
                </c:pt>
                <c:pt idx="95">
                  <c:v>1985</c:v>
                </c:pt>
                <c:pt idx="96">
                  <c:v>1986</c:v>
                </c:pt>
                <c:pt idx="97">
                  <c:v>1987</c:v>
                </c:pt>
                <c:pt idx="98">
                  <c:v>1988</c:v>
                </c:pt>
                <c:pt idx="99">
                  <c:v>1989</c:v>
                </c:pt>
                <c:pt idx="100">
                  <c:v>1990</c:v>
                </c:pt>
                <c:pt idx="101">
                  <c:v>1991</c:v>
                </c:pt>
                <c:pt idx="102">
                  <c:v>1992</c:v>
                </c:pt>
                <c:pt idx="103">
                  <c:v>1993</c:v>
                </c:pt>
                <c:pt idx="104">
                  <c:v>1994</c:v>
                </c:pt>
                <c:pt idx="105">
                  <c:v>1995</c:v>
                </c:pt>
                <c:pt idx="106">
                  <c:v>1996</c:v>
                </c:pt>
                <c:pt idx="107">
                  <c:v>1997</c:v>
                </c:pt>
                <c:pt idx="108">
                  <c:v>1998</c:v>
                </c:pt>
                <c:pt idx="109">
                  <c:v>1999</c:v>
                </c:pt>
                <c:pt idx="110">
                  <c:v>2000</c:v>
                </c:pt>
                <c:pt idx="111">
                  <c:v>2001</c:v>
                </c:pt>
                <c:pt idx="112">
                  <c:v>2002</c:v>
                </c:pt>
                <c:pt idx="113">
                  <c:v>2003</c:v>
                </c:pt>
                <c:pt idx="114">
                  <c:v>2004</c:v>
                </c:pt>
                <c:pt idx="115">
                  <c:v>2005</c:v>
                </c:pt>
                <c:pt idx="116">
                  <c:v>2006</c:v>
                </c:pt>
                <c:pt idx="117">
                  <c:v>2007</c:v>
                </c:pt>
                <c:pt idx="118">
                  <c:v>2008</c:v>
                </c:pt>
                <c:pt idx="119">
                  <c:v>2009</c:v>
                </c:pt>
                <c:pt idx="120">
                  <c:v>2010</c:v>
                </c:pt>
                <c:pt idx="121">
                  <c:v>2011</c:v>
                </c:pt>
                <c:pt idx="122">
                  <c:v>2012</c:v>
                </c:pt>
                <c:pt idx="123">
                  <c:v>2013</c:v>
                </c:pt>
                <c:pt idx="124">
                  <c:v>2014</c:v>
                </c:pt>
                <c:pt idx="125">
                  <c:v>2015</c:v>
                </c:pt>
                <c:pt idx="126">
                  <c:v>2016</c:v>
                </c:pt>
              </c:numCache>
            </c:numRef>
          </c:cat>
          <c:val>
            <c:numRef>
              <c:f>'Fig3.7'!$D$5:$D$131</c:f>
              <c:numCache>
                <c:formatCode>General</c:formatCode>
                <c:ptCount val="127"/>
                <c:pt idx="1">
                  <c:v>1.60559776847164</c:v>
                </c:pt>
                <c:pt idx="2">
                  <c:v>1.61663405087347</c:v>
                </c:pt>
                <c:pt idx="3">
                  <c:v>1.61891569129976</c:v>
                </c:pt>
                <c:pt idx="4">
                  <c:v>1.61428799095979</c:v>
                </c:pt>
                <c:pt idx="5">
                  <c:v>1.5998402790855899</c:v>
                </c:pt>
                <c:pt idx="6">
                  <c:v>1.59036061158555</c:v>
                </c:pt>
                <c:pt idx="7">
                  <c:v>1.5900947041923601</c:v>
                </c:pt>
                <c:pt idx="8">
                  <c:v>1.59686601411993</c:v>
                </c:pt>
                <c:pt idx="9">
                  <c:v>1.5962469035851401</c:v>
                </c:pt>
                <c:pt idx="10">
                  <c:v>1.59325935337522</c:v>
                </c:pt>
                <c:pt idx="11">
                  <c:v>1.5972445283686201</c:v>
                </c:pt>
                <c:pt idx="12">
                  <c:v>1.6200899775339499</c:v>
                </c:pt>
                <c:pt idx="13">
                  <c:v>1.64712425416441</c:v>
                </c:pt>
                <c:pt idx="14">
                  <c:v>1.6560007804330601</c:v>
                </c:pt>
                <c:pt idx="15">
                  <c:v>1.6348085133943</c:v>
                </c:pt>
                <c:pt idx="16">
                  <c:v>1.5743974726605701</c:v>
                </c:pt>
                <c:pt idx="17">
                  <c:v>1.4664640345175399</c:v>
                </c:pt>
                <c:pt idx="18">
                  <c:v>1.2987721980604801</c:v>
                </c:pt>
                <c:pt idx="19">
                  <c:v>1.0846024370746301</c:v>
                </c:pt>
                <c:pt idx="20">
                  <c:v>0.83162656206430496</c:v>
                </c:pt>
                <c:pt idx="21">
                  <c:v>0.55673576540946201</c:v>
                </c:pt>
                <c:pt idx="22">
                  <c:v>0.26526189801640299</c:v>
                </c:pt>
                <c:pt idx="23" formatCode="0.00E+00">
                  <c:v>-1.05440715791554E-6</c:v>
                </c:pt>
                <c:pt idx="24">
                  <c:v>-0.163810947816107</c:v>
                </c:pt>
                <c:pt idx="25">
                  <c:v>-0.10380085295829999</c:v>
                </c:pt>
                <c:pt idx="26">
                  <c:v>0.16894267501569599</c:v>
                </c:pt>
                <c:pt idx="27">
                  <c:v>0.58849373028934504</c:v>
                </c:pt>
                <c:pt idx="28">
                  <c:v>1.1453417676677899</c:v>
                </c:pt>
                <c:pt idx="29">
                  <c:v>1.82703310676619</c:v>
                </c:pt>
                <c:pt idx="30">
                  <c:v>2.5731185482826402</c:v>
                </c:pt>
                <c:pt idx="31">
                  <c:v>3.2768608422795098</c:v>
                </c:pt>
                <c:pt idx="32">
                  <c:v>3.8653576006143702</c:v>
                </c:pt>
                <c:pt idx="33">
                  <c:v>4.2747551680286797</c:v>
                </c:pt>
                <c:pt idx="34">
                  <c:v>4.5328437075336803</c:v>
                </c:pt>
                <c:pt idx="35">
                  <c:v>4.6058143074004096</c:v>
                </c:pt>
                <c:pt idx="36">
                  <c:v>4.4785418412067601</c:v>
                </c:pt>
                <c:pt idx="37">
                  <c:v>4.1956743976754902</c:v>
                </c:pt>
                <c:pt idx="38">
                  <c:v>3.7990927374484298</c:v>
                </c:pt>
                <c:pt idx="39">
                  <c:v>3.31526248525542</c:v>
                </c:pt>
                <c:pt idx="40">
                  <c:v>2.7795133997175099</c:v>
                </c:pt>
                <c:pt idx="41">
                  <c:v>2.24345836769269</c:v>
                </c:pt>
                <c:pt idx="42">
                  <c:v>1.7423133068471801</c:v>
                </c:pt>
                <c:pt idx="43">
                  <c:v>1.2918304780594101</c:v>
                </c:pt>
                <c:pt idx="44">
                  <c:v>0.88689858177508196</c:v>
                </c:pt>
                <c:pt idx="45">
                  <c:v>0.52463884470674005</c:v>
                </c:pt>
                <c:pt idx="46">
                  <c:v>0.19091508296791099</c:v>
                </c:pt>
                <c:pt idx="47">
                  <c:v>-0.11514374628174701</c:v>
                </c:pt>
                <c:pt idx="48">
                  <c:v>-0.4000098319</c:v>
                </c:pt>
                <c:pt idx="49">
                  <c:v>-0.65219916312802295</c:v>
                </c:pt>
                <c:pt idx="50">
                  <c:v>-0.83954815507719105</c:v>
                </c:pt>
                <c:pt idx="51">
                  <c:v>-0.90673757607976302</c:v>
                </c:pt>
                <c:pt idx="52">
                  <c:v>-0.83312726963162298</c:v>
                </c:pt>
                <c:pt idx="53">
                  <c:v>-0.57632508724083698</c:v>
                </c:pt>
                <c:pt idx="54">
                  <c:v>-7.9607140141977298E-2</c:v>
                </c:pt>
                <c:pt idx="55">
                  <c:v>0.72018298442440598</c:v>
                </c:pt>
                <c:pt idx="56">
                  <c:v>1.83558695953504</c:v>
                </c:pt>
                <c:pt idx="57">
                  <c:v>3.1278892117285499</c:v>
                </c:pt>
                <c:pt idx="58">
                  <c:v>4.3373346848013998</c:v>
                </c:pt>
                <c:pt idx="59">
                  <c:v>5.3088939444312704</c:v>
                </c:pt>
                <c:pt idx="60">
                  <c:v>5.9817955880831102</c:v>
                </c:pt>
                <c:pt idx="61">
                  <c:v>6.3573501321617396</c:v>
                </c:pt>
                <c:pt idx="62">
                  <c:v>6.5099140404782503</c:v>
                </c:pt>
                <c:pt idx="63">
                  <c:v>6.5174984194871497</c:v>
                </c:pt>
                <c:pt idx="64">
                  <c:v>6.4407280386329804</c:v>
                </c:pt>
                <c:pt idx="65">
                  <c:v>6.3237725291500597</c:v>
                </c:pt>
                <c:pt idx="66">
                  <c:v>6.1941530252716896</c:v>
                </c:pt>
                <c:pt idx="67">
                  <c:v>6.0809017486166601</c:v>
                </c:pt>
                <c:pt idx="68">
                  <c:v>6.0025172634489499</c:v>
                </c:pt>
                <c:pt idx="69">
                  <c:v>5.9635887870931903</c:v>
                </c:pt>
                <c:pt idx="70">
                  <c:v>5.9471604269049703</c:v>
                </c:pt>
                <c:pt idx="71">
                  <c:v>5.9327138333781404</c:v>
                </c:pt>
                <c:pt idx="72">
                  <c:v>5.9107062604113798</c:v>
                </c:pt>
                <c:pt idx="73">
                  <c:v>5.8812902924203998</c:v>
                </c:pt>
                <c:pt idx="74">
                  <c:v>5.8491915939601498</c:v>
                </c:pt>
                <c:pt idx="75">
                  <c:v>5.8095741727852799</c:v>
                </c:pt>
                <c:pt idx="76">
                  <c:v>5.7608751177432902</c:v>
                </c:pt>
                <c:pt idx="77">
                  <c:v>5.7031982311363896</c:v>
                </c:pt>
                <c:pt idx="78">
                  <c:v>5.63288353198541</c:v>
                </c:pt>
                <c:pt idx="79">
                  <c:v>5.5394020603384799</c:v>
                </c:pt>
                <c:pt idx="80">
                  <c:v>5.4102105842235204</c:v>
                </c:pt>
                <c:pt idx="81">
                  <c:v>5.2448357985723399</c:v>
                </c:pt>
                <c:pt idx="82">
                  <c:v>5.0427255626667904</c:v>
                </c:pt>
                <c:pt idx="83">
                  <c:v>4.8043367919766897</c:v>
                </c:pt>
                <c:pt idx="84">
                  <c:v>4.5346302730160399</c:v>
                </c:pt>
                <c:pt idx="85">
                  <c:v>4.2484022340827003</c:v>
                </c:pt>
                <c:pt idx="86">
                  <c:v>3.9761322770460201</c:v>
                </c:pt>
                <c:pt idx="87">
                  <c:v>3.71430779113137</c:v>
                </c:pt>
                <c:pt idx="88">
                  <c:v>3.4628041950006501</c:v>
                </c:pt>
                <c:pt idx="89">
                  <c:v>3.2321637942248902</c:v>
                </c:pt>
                <c:pt idx="90">
                  <c:v>3.0303358461084202</c:v>
                </c:pt>
                <c:pt idx="91">
                  <c:v>2.8619006301478498</c:v>
                </c:pt>
                <c:pt idx="92">
                  <c:v>2.7322796900727999</c:v>
                </c:pt>
                <c:pt idx="93">
                  <c:v>2.63992033945184</c:v>
                </c:pt>
                <c:pt idx="94">
                  <c:v>2.57952304697482</c:v>
                </c:pt>
                <c:pt idx="95">
                  <c:v>2.5423515966563901</c:v>
                </c:pt>
                <c:pt idx="96">
                  <c:v>2.5272288543435999</c:v>
                </c:pt>
                <c:pt idx="97">
                  <c:v>2.5366216765479601</c:v>
                </c:pt>
                <c:pt idx="98">
                  <c:v>2.5587872017386299</c:v>
                </c:pt>
                <c:pt idx="99">
                  <c:v>2.5746469546123398</c:v>
                </c:pt>
                <c:pt idx="100">
                  <c:v>2.5713450098450799</c:v>
                </c:pt>
                <c:pt idx="101">
                  <c:v>2.5450205768139602</c:v>
                </c:pt>
                <c:pt idx="102">
                  <c:v>2.4971634387291899</c:v>
                </c:pt>
                <c:pt idx="103">
                  <c:v>2.4358440628373201</c:v>
                </c:pt>
                <c:pt idx="104">
                  <c:v>2.36842099781432</c:v>
                </c:pt>
                <c:pt idx="105">
                  <c:v>2.2913953644199201</c:v>
                </c:pt>
                <c:pt idx="106">
                  <c:v>2.2109615611686699</c:v>
                </c:pt>
                <c:pt idx="107">
                  <c:v>2.13412071366671</c:v>
                </c:pt>
                <c:pt idx="108">
                  <c:v>2.05803581190851</c:v>
                </c:pt>
                <c:pt idx="109">
                  <c:v>1.98022684875185</c:v>
                </c:pt>
                <c:pt idx="110">
                  <c:v>1.8916884889354499</c:v>
                </c:pt>
                <c:pt idx="111">
                  <c:v>1.7845947687104899</c:v>
                </c:pt>
                <c:pt idx="112">
                  <c:v>1.6636389194387999</c:v>
                </c:pt>
                <c:pt idx="113">
                  <c:v>1.53450531479511</c:v>
                </c:pt>
                <c:pt idx="114">
                  <c:v>1.4026968392597701</c:v>
                </c:pt>
                <c:pt idx="115">
                  <c:v>1.2730157141651599</c:v>
                </c:pt>
                <c:pt idx="116">
                  <c:v>1.15258617245108</c:v>
                </c:pt>
                <c:pt idx="117">
                  <c:v>1.04675500991566</c:v>
                </c:pt>
                <c:pt idx="118">
                  <c:v>0.96605356063254999</c:v>
                </c:pt>
                <c:pt idx="119">
                  <c:v>0.92099220857620101</c:v>
                </c:pt>
                <c:pt idx="120">
                  <c:v>0.90801101211476798</c:v>
                </c:pt>
                <c:pt idx="121">
                  <c:v>0.90040687753063597</c:v>
                </c:pt>
                <c:pt idx="122">
                  <c:v>0.89326360098504398</c:v>
                </c:pt>
                <c:pt idx="123">
                  <c:v>0.887076719863923</c:v>
                </c:pt>
                <c:pt idx="124">
                  <c:v>0.88240451554335197</c:v>
                </c:pt>
                <c:pt idx="125">
                  <c:v>0.88056790220077297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980680"/>
        <c:axId val="144981072"/>
      </c:lineChart>
      <c:catAx>
        <c:axId val="144980680"/>
        <c:scaling>
          <c:orientation val="minMax"/>
        </c:scaling>
        <c:delete val="0"/>
        <c:axPos val="b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low"/>
        <c:spPr>
          <a:ln w="9525">
            <a:noFill/>
          </a:ln>
        </c:spPr>
        <c:txPr>
          <a:bodyPr rot="0" vert="horz"/>
          <a:lstStyle/>
          <a:p>
            <a:pPr rtl="0"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4981072"/>
        <c:crosses val="autoZero"/>
        <c:auto val="0"/>
        <c:lblAlgn val="ctr"/>
        <c:lblOffset val="0"/>
        <c:tickLblSkip val="6"/>
        <c:tickMarkSkip val="6"/>
        <c:noMultiLvlLbl val="0"/>
      </c:catAx>
      <c:valAx>
        <c:axId val="144981072"/>
        <c:scaling>
          <c:orientation val="minMax"/>
        </c:scaling>
        <c:delete val="0"/>
        <c:axPos val="l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r">
                  <a:defRPr sz="800" b="0">
                    <a:latin typeface="Open Sans"/>
                    <a:ea typeface="Open Sans"/>
                    <a:cs typeface="Open Sans"/>
                  </a:defRPr>
                </a:pPr>
                <a:r>
                  <a:rPr lang="nb-NO" sz="800"/>
                  <a:t>Prosent</a:t>
                </a:r>
              </a:p>
            </c:rich>
          </c:tx>
          <c:layout>
            <c:manualLayout>
              <c:xMode val="edge"/>
              <c:yMode val="edge"/>
              <c:x val="1.9930947897049594E-3"/>
              <c:y val="5.395424836601307E-2"/>
            </c:manualLayout>
          </c:layout>
          <c:overlay val="0"/>
        </c:title>
        <c:numFmt formatCode="###\ ###\ ##0" sourceLinked="0"/>
        <c:majorTickMark val="cross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4980680"/>
        <c:crosses val="autoZero"/>
        <c:crossBetween val="midCat"/>
      </c:valAx>
      <c:spPr>
        <a:solidFill>
          <a:srgbClr val="FFFFFF"/>
        </a:solidFill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72295982423101068"/>
          <c:y val="0.20071633986928106"/>
          <c:w val="0.21724733207784055"/>
          <c:h val="0.14941176470588236"/>
        </c:manualLayout>
      </c:layout>
      <c:overlay val="0"/>
      <c:spPr>
        <a:solidFill>
          <a:srgbClr val="FFFFFF"/>
        </a:solidFill>
        <a:ln w="12700">
          <a:noFill/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Open Sans"/>
              <a:ea typeface="Open Sans"/>
              <a:cs typeface="Open Sans"/>
            </a:defRPr>
          </a:pPr>
          <a:endParaRPr lang="nb-NO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b-NO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3809477124183007"/>
          <c:y val="0.12329583333333333"/>
          <c:w val="0.7053156862745098"/>
          <c:h val="0.74495833333333328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'Fig3.9'!$C$3</c:f>
              <c:strCache>
                <c:ptCount val="1"/>
                <c:pt idx="0">
                  <c:v>IKT-kapital</c:v>
                </c:pt>
              </c:strCache>
            </c:strRef>
          </c:tx>
          <c:spPr>
            <a:solidFill>
              <a:srgbClr val="3E8601"/>
            </a:solidFill>
            <a:ln w="3175">
              <a:solidFill>
                <a:srgbClr val="3E8601"/>
              </a:solidFill>
              <a:prstDash val="solid"/>
            </a:ln>
          </c:spPr>
          <c:invertIfNegative val="0"/>
          <c:cat>
            <c:strRef>
              <c:f>'Fig3.9'!$A$4:$A$19</c:f>
              <c:strCache>
                <c:ptCount val="16"/>
                <c:pt idx="0">
                  <c:v>Sveits</c:v>
                </c:pt>
                <c:pt idx="1">
                  <c:v>Australia</c:v>
                </c:pt>
                <c:pt idx="2">
                  <c:v>USA</c:v>
                </c:pt>
                <c:pt idx="3">
                  <c:v>Norge</c:v>
                </c:pt>
                <c:pt idx="4">
                  <c:v>Sverige</c:v>
                </c:pt>
                <c:pt idx="5">
                  <c:v>Canada</c:v>
                </c:pt>
                <c:pt idx="6">
                  <c:v>Nederland</c:v>
                </c:pt>
                <c:pt idx="7">
                  <c:v>Tyskland</c:v>
                </c:pt>
                <c:pt idx="8">
                  <c:v>Danmark</c:v>
                </c:pt>
                <c:pt idx="9">
                  <c:v>Storbritannia</c:v>
                </c:pt>
                <c:pt idx="10">
                  <c:v>Spania</c:v>
                </c:pt>
                <c:pt idx="11">
                  <c:v>Østerrike</c:v>
                </c:pt>
                <c:pt idx="12">
                  <c:v>Finland</c:v>
                </c:pt>
                <c:pt idx="13">
                  <c:v>Belgia </c:v>
                </c:pt>
                <c:pt idx="14">
                  <c:v>Frankrike</c:v>
                </c:pt>
                <c:pt idx="15">
                  <c:v>Italia</c:v>
                </c:pt>
              </c:strCache>
            </c:strRef>
          </c:cat>
          <c:val>
            <c:numRef>
              <c:f>'Fig3.9'!$C$4:$C$19</c:f>
              <c:numCache>
                <c:formatCode>0.0</c:formatCode>
                <c:ptCount val="16"/>
                <c:pt idx="0">
                  <c:v>0.55080114224816601</c:v>
                </c:pt>
                <c:pt idx="1">
                  <c:v>0.497221007141603</c:v>
                </c:pt>
                <c:pt idx="2">
                  <c:v>0.41964905342217101</c:v>
                </c:pt>
                <c:pt idx="3">
                  <c:v>0.41212168723035902</c:v>
                </c:pt>
                <c:pt idx="4">
                  <c:v>0.33657571534680097</c:v>
                </c:pt>
                <c:pt idx="5">
                  <c:v>0.28444615276405</c:v>
                </c:pt>
                <c:pt idx="6">
                  <c:v>0.259074191869959</c:v>
                </c:pt>
                <c:pt idx="7">
                  <c:v>0.25014802473582798</c:v>
                </c:pt>
                <c:pt idx="8">
                  <c:v>0.24613022927602601</c:v>
                </c:pt>
                <c:pt idx="9">
                  <c:v>0.211742182895723</c:v>
                </c:pt>
                <c:pt idx="10">
                  <c:v>0.20217906257551299</c:v>
                </c:pt>
                <c:pt idx="11">
                  <c:v>0.18738550557953901</c:v>
                </c:pt>
                <c:pt idx="12">
                  <c:v>0.17977423796213701</c:v>
                </c:pt>
                <c:pt idx="13">
                  <c:v>0.17079697842665201</c:v>
                </c:pt>
                <c:pt idx="14">
                  <c:v>0.162653518748717</c:v>
                </c:pt>
                <c:pt idx="15">
                  <c:v>5.3885052737830903E-2</c:v>
                </c:pt>
              </c:numCache>
            </c:numRef>
          </c:val>
        </c:ser>
        <c:ser>
          <c:idx val="0"/>
          <c:order val="1"/>
          <c:tx>
            <c:strRef>
              <c:f>'Fig3.9'!$B$3</c:f>
              <c:strCache>
                <c:ptCount val="1"/>
                <c:pt idx="0">
                  <c:v>Annet</c:v>
                </c:pt>
              </c:strCache>
            </c:strRef>
          </c:tx>
          <c:spPr>
            <a:solidFill>
              <a:srgbClr val="9EC280"/>
            </a:solidFill>
            <a:ln>
              <a:solidFill>
                <a:srgbClr val="9EC280"/>
              </a:solidFill>
            </a:ln>
          </c:spPr>
          <c:invertIfNegative val="0"/>
          <c:cat>
            <c:strRef>
              <c:f>'Fig3.9'!$A$4:$A$19</c:f>
              <c:strCache>
                <c:ptCount val="16"/>
                <c:pt idx="0">
                  <c:v>Sveits</c:v>
                </c:pt>
                <c:pt idx="1">
                  <c:v>Australia</c:v>
                </c:pt>
                <c:pt idx="2">
                  <c:v>USA</c:v>
                </c:pt>
                <c:pt idx="3">
                  <c:v>Norge</c:v>
                </c:pt>
                <c:pt idx="4">
                  <c:v>Sverige</c:v>
                </c:pt>
                <c:pt idx="5">
                  <c:v>Canada</c:v>
                </c:pt>
                <c:pt idx="6">
                  <c:v>Nederland</c:v>
                </c:pt>
                <c:pt idx="7">
                  <c:v>Tyskland</c:v>
                </c:pt>
                <c:pt idx="8">
                  <c:v>Danmark</c:v>
                </c:pt>
                <c:pt idx="9">
                  <c:v>Storbritannia</c:v>
                </c:pt>
                <c:pt idx="10">
                  <c:v>Spania</c:v>
                </c:pt>
                <c:pt idx="11">
                  <c:v>Østerrike</c:v>
                </c:pt>
                <c:pt idx="12">
                  <c:v>Finland</c:v>
                </c:pt>
                <c:pt idx="13">
                  <c:v>Belgia </c:v>
                </c:pt>
                <c:pt idx="14">
                  <c:v>Frankrike</c:v>
                </c:pt>
                <c:pt idx="15">
                  <c:v>Italia</c:v>
                </c:pt>
              </c:strCache>
            </c:strRef>
          </c:cat>
          <c:val>
            <c:numRef>
              <c:f>'Fig3.9'!$B$4:$B$19</c:f>
              <c:numCache>
                <c:formatCode>0.0</c:formatCode>
                <c:ptCount val="16"/>
                <c:pt idx="0">
                  <c:v>0.57194265442074899</c:v>
                </c:pt>
                <c:pt idx="1">
                  <c:v>1.15633266986534</c:v>
                </c:pt>
                <c:pt idx="2">
                  <c:v>1.21804403968455</c:v>
                </c:pt>
                <c:pt idx="3">
                  <c:v>0.68001302319039103</c:v>
                </c:pt>
                <c:pt idx="4">
                  <c:v>1.4020444236042</c:v>
                </c:pt>
                <c:pt idx="5">
                  <c:v>0.85394462479876199</c:v>
                </c:pt>
                <c:pt idx="6">
                  <c:v>0.80368070543552195</c:v>
                </c:pt>
                <c:pt idx="7">
                  <c:v>0.99572227276679504</c:v>
                </c:pt>
                <c:pt idx="8">
                  <c:v>0.60342960504294196</c:v>
                </c:pt>
                <c:pt idx="9">
                  <c:v>1.07590456361833</c:v>
                </c:pt>
                <c:pt idx="10">
                  <c:v>0.65089403637159005</c:v>
                </c:pt>
                <c:pt idx="11">
                  <c:v>1.26995207856869</c:v>
                </c:pt>
                <c:pt idx="12">
                  <c:v>1.3673996297931801</c:v>
                </c:pt>
                <c:pt idx="13">
                  <c:v>0.70924525636789304</c:v>
                </c:pt>
                <c:pt idx="14">
                  <c:v>1.1411664855997801</c:v>
                </c:pt>
                <c:pt idx="15">
                  <c:v>0.35466935256558602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4981856"/>
        <c:axId val="144982248"/>
      </c:barChart>
      <c:catAx>
        <c:axId val="144981856"/>
        <c:scaling>
          <c:orientation val="maxMin"/>
        </c:scaling>
        <c:delete val="0"/>
        <c:axPos val="l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noFill/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4982248"/>
        <c:crosses val="autoZero"/>
        <c:auto val="0"/>
        <c:lblAlgn val="ctr"/>
        <c:lblOffset val="50"/>
        <c:tickLblSkip val="1"/>
        <c:tickMarkSkip val="1"/>
        <c:noMultiLvlLbl val="0"/>
      </c:catAx>
      <c:valAx>
        <c:axId val="144982248"/>
        <c:scaling>
          <c:orientation val="minMax"/>
        </c:scaling>
        <c:delete val="0"/>
        <c:axPos val="t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###\ ###\ ##0.0" sourceLinked="0"/>
        <c:majorTickMark val="cross"/>
        <c:minorTickMark val="none"/>
        <c:tickLblPos val="high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4981856"/>
        <c:crosses val="autoZero"/>
        <c:crossBetween val="between"/>
        <c:majorUnit val="0.2"/>
      </c:valAx>
      <c:spPr>
        <a:solidFill>
          <a:srgbClr val="FFFFFF"/>
        </a:solidFill>
        <a:ln w="12700">
          <a:solidFill>
            <a:srgbClr val="D9D9D9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947712418300657"/>
          <c:y val="0.43212326388888889"/>
          <c:w val="0.22826797385620914"/>
          <c:h val="0.11465277777777778"/>
        </c:manualLayout>
      </c:layout>
      <c:overlay val="0"/>
      <c:spPr>
        <a:solidFill>
          <a:srgbClr val="FFFFFF"/>
        </a:solidFill>
        <a:ln w="12700">
          <a:noFill/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Open Sans"/>
              <a:ea typeface="Open Sans"/>
              <a:cs typeface="Open Sans"/>
            </a:defRPr>
          </a:pPr>
          <a:endParaRPr lang="nb-NO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b-NO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286764705882352"/>
          <c:y val="0.16954270833333332"/>
          <c:w val="0.78425457516339869"/>
          <c:h val="0.68563472222222221"/>
        </c:manualLayout>
      </c:layout>
      <c:areaChart>
        <c:grouping val="stacked"/>
        <c:varyColors val="0"/>
        <c:ser>
          <c:idx val="1"/>
          <c:order val="0"/>
          <c:tx>
            <c:strRef>
              <c:f>'Fig4.1'!$B$3</c:f>
              <c:strCache>
                <c:ptCount val="1"/>
                <c:pt idx="0">
                  <c:v>Fødselsoverskudd</c:v>
                </c:pt>
              </c:strCache>
            </c:strRef>
          </c:tx>
          <c:spPr>
            <a:solidFill>
              <a:srgbClr val="3E8601"/>
            </a:solidFill>
            <a:ln w="3175">
              <a:solidFill>
                <a:srgbClr val="3E8601"/>
              </a:solidFill>
              <a:prstDash val="solid"/>
            </a:ln>
          </c:spPr>
          <c:dLbls>
            <c:delete val="1"/>
          </c:dLbls>
          <c:cat>
            <c:numRef>
              <c:f>'Fig4.1'!$A$4:$A$40</c:f>
              <c:numCache>
                <c:formatCode>General</c:formatCode>
                <c:ptCount val="37"/>
                <c:pt idx="0">
                  <c:v>1980</c:v>
                </c:pt>
                <c:pt idx="5">
                  <c:v>1985</c:v>
                </c:pt>
                <c:pt idx="10">
                  <c:v>1990</c:v>
                </c:pt>
                <c:pt idx="15">
                  <c:v>1995</c:v>
                </c:pt>
                <c:pt idx="20">
                  <c:v>2000</c:v>
                </c:pt>
                <c:pt idx="25">
                  <c:v>2005</c:v>
                </c:pt>
                <c:pt idx="30">
                  <c:v>2010</c:v>
                </c:pt>
                <c:pt idx="36">
                  <c:v>2016</c:v>
                </c:pt>
              </c:numCache>
            </c:numRef>
          </c:cat>
          <c:val>
            <c:numRef>
              <c:f>'Fig4.1'!$B$4:$B$40</c:f>
              <c:numCache>
                <c:formatCode>General</c:formatCode>
                <c:ptCount val="37"/>
                <c:pt idx="0">
                  <c:v>9699</c:v>
                </c:pt>
                <c:pt idx="1">
                  <c:v>8815</c:v>
                </c:pt>
                <c:pt idx="2">
                  <c:v>9791</c:v>
                </c:pt>
                <c:pt idx="3">
                  <c:v>7713</c:v>
                </c:pt>
                <c:pt idx="4">
                  <c:v>7693</c:v>
                </c:pt>
                <c:pt idx="5">
                  <c:v>6762</c:v>
                </c:pt>
                <c:pt idx="6">
                  <c:v>8954</c:v>
                </c:pt>
                <c:pt idx="7">
                  <c:v>9068</c:v>
                </c:pt>
                <c:pt idx="8">
                  <c:v>12172</c:v>
                </c:pt>
                <c:pt idx="9">
                  <c:v>14130</c:v>
                </c:pt>
                <c:pt idx="10">
                  <c:v>14918</c:v>
                </c:pt>
                <c:pt idx="11">
                  <c:v>15885</c:v>
                </c:pt>
                <c:pt idx="12">
                  <c:v>15378</c:v>
                </c:pt>
                <c:pt idx="13">
                  <c:v>13081</c:v>
                </c:pt>
                <c:pt idx="14">
                  <c:v>16021</c:v>
                </c:pt>
                <c:pt idx="15">
                  <c:v>15102</c:v>
                </c:pt>
                <c:pt idx="16">
                  <c:v>17067</c:v>
                </c:pt>
                <c:pt idx="17">
                  <c:v>15206</c:v>
                </c:pt>
                <c:pt idx="18">
                  <c:v>14240</c:v>
                </c:pt>
                <c:pt idx="19">
                  <c:v>14128</c:v>
                </c:pt>
                <c:pt idx="20">
                  <c:v>15232</c:v>
                </c:pt>
                <c:pt idx="21">
                  <c:v>12715</c:v>
                </c:pt>
                <c:pt idx="22">
                  <c:v>10969</c:v>
                </c:pt>
                <c:pt idx="23">
                  <c:v>13980</c:v>
                </c:pt>
                <c:pt idx="24">
                  <c:v>15751</c:v>
                </c:pt>
                <c:pt idx="25">
                  <c:v>15524</c:v>
                </c:pt>
                <c:pt idx="26">
                  <c:v>17292</c:v>
                </c:pt>
                <c:pt idx="27">
                  <c:v>16505</c:v>
                </c:pt>
                <c:pt idx="28">
                  <c:v>18785</c:v>
                </c:pt>
                <c:pt idx="29">
                  <c:v>20358</c:v>
                </c:pt>
                <c:pt idx="30">
                  <c:v>19943</c:v>
                </c:pt>
                <c:pt idx="31">
                  <c:v>18827</c:v>
                </c:pt>
                <c:pt idx="32">
                  <c:v>18263</c:v>
                </c:pt>
                <c:pt idx="33">
                  <c:v>17713</c:v>
                </c:pt>
                <c:pt idx="34">
                  <c:v>18690</c:v>
                </c:pt>
                <c:pt idx="35">
                  <c:v>18331</c:v>
                </c:pt>
                <c:pt idx="36">
                  <c:v>18164</c:v>
                </c:pt>
              </c:numCache>
            </c:numRef>
          </c:val>
        </c:ser>
        <c:ser>
          <c:idx val="3"/>
          <c:order val="1"/>
          <c:tx>
            <c:strRef>
              <c:f>'Fig4.1'!$C$3</c:f>
              <c:strCache>
                <c:ptCount val="1"/>
                <c:pt idx="0">
                  <c:v>Nettoinnvandring</c:v>
                </c:pt>
              </c:strCache>
            </c:strRef>
          </c:tx>
          <c:spPr>
            <a:solidFill>
              <a:srgbClr val="6A0788"/>
            </a:solidFill>
            <a:ln w="3175">
              <a:solidFill>
                <a:srgbClr val="6A0788"/>
              </a:solidFill>
              <a:prstDash val="solid"/>
            </a:ln>
          </c:spPr>
          <c:dLbls>
            <c:delete val="1"/>
          </c:dLbls>
          <c:cat>
            <c:numRef>
              <c:f>'Fig4.1'!$A$4:$A$40</c:f>
              <c:numCache>
                <c:formatCode>General</c:formatCode>
                <c:ptCount val="37"/>
                <c:pt idx="0">
                  <c:v>1980</c:v>
                </c:pt>
                <c:pt idx="5">
                  <c:v>1985</c:v>
                </c:pt>
                <c:pt idx="10">
                  <c:v>1990</c:v>
                </c:pt>
                <c:pt idx="15">
                  <c:v>1995</c:v>
                </c:pt>
                <c:pt idx="20">
                  <c:v>2000</c:v>
                </c:pt>
                <c:pt idx="25">
                  <c:v>2005</c:v>
                </c:pt>
                <c:pt idx="30">
                  <c:v>2010</c:v>
                </c:pt>
                <c:pt idx="36">
                  <c:v>2016</c:v>
                </c:pt>
              </c:numCache>
            </c:numRef>
          </c:cat>
          <c:val>
            <c:numRef>
              <c:f>'Fig4.1'!$C$4:$C$40</c:f>
              <c:numCache>
                <c:formatCode>General</c:formatCode>
                <c:ptCount val="37"/>
                <c:pt idx="0">
                  <c:v>4071</c:v>
                </c:pt>
                <c:pt idx="1">
                  <c:v>5176</c:v>
                </c:pt>
                <c:pt idx="2">
                  <c:v>5740</c:v>
                </c:pt>
                <c:pt idx="3">
                  <c:v>4285</c:v>
                </c:pt>
                <c:pt idx="4">
                  <c:v>3761</c:v>
                </c:pt>
                <c:pt idx="5">
                  <c:v>6228</c:v>
                </c:pt>
                <c:pt idx="6">
                  <c:v>7451</c:v>
                </c:pt>
                <c:pt idx="7">
                  <c:v>13769</c:v>
                </c:pt>
                <c:pt idx="8">
                  <c:v>10143</c:v>
                </c:pt>
                <c:pt idx="9">
                  <c:v>-1453</c:v>
                </c:pt>
                <c:pt idx="10">
                  <c:v>1710</c:v>
                </c:pt>
                <c:pt idx="11">
                  <c:v>8045</c:v>
                </c:pt>
                <c:pt idx="12">
                  <c:v>9942</c:v>
                </c:pt>
                <c:pt idx="13">
                  <c:v>12808</c:v>
                </c:pt>
                <c:pt idx="14">
                  <c:v>7436</c:v>
                </c:pt>
                <c:pt idx="15">
                  <c:v>6366</c:v>
                </c:pt>
                <c:pt idx="16">
                  <c:v>5817</c:v>
                </c:pt>
                <c:pt idx="17">
                  <c:v>10700</c:v>
                </c:pt>
                <c:pt idx="18">
                  <c:v>13823</c:v>
                </c:pt>
                <c:pt idx="19">
                  <c:v>18999</c:v>
                </c:pt>
                <c:pt idx="20">
                  <c:v>9688</c:v>
                </c:pt>
                <c:pt idx="21">
                  <c:v>7955</c:v>
                </c:pt>
                <c:pt idx="22">
                  <c:v>17174</c:v>
                </c:pt>
                <c:pt idx="23">
                  <c:v>11285</c:v>
                </c:pt>
                <c:pt idx="24">
                  <c:v>13211</c:v>
                </c:pt>
                <c:pt idx="25">
                  <c:v>18439</c:v>
                </c:pt>
                <c:pt idx="26">
                  <c:v>23723</c:v>
                </c:pt>
                <c:pt idx="27">
                  <c:v>39652</c:v>
                </c:pt>
                <c:pt idx="28">
                  <c:v>43346</c:v>
                </c:pt>
                <c:pt idx="29">
                  <c:v>38637</c:v>
                </c:pt>
                <c:pt idx="30">
                  <c:v>42346</c:v>
                </c:pt>
                <c:pt idx="31">
                  <c:v>47032</c:v>
                </c:pt>
                <c:pt idx="32">
                  <c:v>47343</c:v>
                </c:pt>
                <c:pt idx="33">
                  <c:v>40073</c:v>
                </c:pt>
                <c:pt idx="34">
                  <c:v>38155</c:v>
                </c:pt>
                <c:pt idx="35">
                  <c:v>29802</c:v>
                </c:pt>
                <c:pt idx="36">
                  <c:v>26076</c:v>
                </c:pt>
              </c:numCache>
            </c:numRef>
          </c:val>
        </c:ser>
        <c:dLbls>
          <c:showLegendKey val="0"/>
          <c:showVal val="0"/>
          <c:showCatName val="0"/>
          <c:showSerName val="1"/>
          <c:showPercent val="0"/>
          <c:showBubbleSize val="0"/>
        </c:dLbls>
        <c:axId val="144755120"/>
        <c:axId val="144755512"/>
      </c:areaChart>
      <c:catAx>
        <c:axId val="14475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>
            <a:solidFill>
              <a:srgbClr val="D9D9D9"/>
            </a:solidFill>
            <a:prstDash val="solid"/>
          </a:ln>
        </c:spPr>
        <c:txPr>
          <a:bodyPr rot="0" vert="horz"/>
          <a:lstStyle/>
          <a:p>
            <a:pPr rtl="0"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47555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44755512"/>
        <c:scaling>
          <c:orientation val="minMax"/>
        </c:scaling>
        <c:delete val="0"/>
        <c:axPos val="l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###\ ###\ ##0" sourceLinked="0"/>
        <c:majorTickMark val="cross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4755120"/>
        <c:crosses val="autoZero"/>
        <c:crossBetween val="midCat"/>
      </c:valAx>
      <c:spPr>
        <a:solidFill>
          <a:srgbClr val="FFFFFF"/>
        </a:solidFill>
        <a:ln w="12700">
          <a:solidFill>
            <a:srgbClr val="D9D9D9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9898692810457516"/>
          <c:y val="0.19991041666666667"/>
          <c:w val="0.38598039215686275"/>
          <c:h val="0.1190625"/>
        </c:manualLayout>
      </c:layout>
      <c:overlay val="0"/>
      <c:spPr>
        <a:solidFill>
          <a:srgbClr val="FFFFFF"/>
        </a:solidFill>
        <a:ln w="12700">
          <a:solidFill>
            <a:srgbClr val="D9D9D9"/>
          </a:solidFill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Open Sans"/>
              <a:ea typeface="Open Sans"/>
              <a:cs typeface="Open Sans"/>
            </a:defRPr>
          </a:pPr>
          <a:endParaRPr lang="nb-NO"/>
        </a:p>
      </c:txPr>
    </c:legend>
    <c:plotVisOnly val="1"/>
    <c:dispBlanksAs val="zero"/>
    <c:showDLblsOverMax val="0"/>
  </c:chart>
  <c:spPr>
    <a:solidFill>
      <a:srgbClr val="FFFFFF"/>
    </a:solidFill>
    <a:ln w="9525">
      <a:noFill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b-NO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286764705882352"/>
          <c:y val="0.10780659722222222"/>
          <c:w val="0.78425457516339869"/>
          <c:h val="0.77271180555555552"/>
        </c:manualLayout>
      </c:layout>
      <c:lineChart>
        <c:grouping val="standard"/>
        <c:varyColors val="0"/>
        <c:ser>
          <c:idx val="1"/>
          <c:order val="0"/>
          <c:tx>
            <c:strRef>
              <c:f>'Fig4.2'!$B$3</c:f>
              <c:strCache>
                <c:ptCount val="1"/>
                <c:pt idx="0">
                  <c:v>Fødte</c:v>
                </c:pt>
              </c:strCache>
            </c:strRef>
          </c:tx>
          <c:spPr>
            <a:ln w="25400">
              <a:solidFill>
                <a:srgbClr val="3E8601"/>
              </a:solidFill>
              <a:prstDash val="solid"/>
            </a:ln>
          </c:spPr>
          <c:marker>
            <c:symbol val="none"/>
          </c:marker>
          <c:cat>
            <c:numRef>
              <c:f>'Fig4.2'!$A$4:$A$50</c:f>
              <c:numCache>
                <c:formatCode>General</c:formatCode>
                <c:ptCount val="47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6">
                  <c:v>2016</c:v>
                </c:pt>
              </c:numCache>
            </c:numRef>
          </c:cat>
          <c:val>
            <c:numRef>
              <c:f>'Fig4.2'!$B$4:$B$50</c:f>
              <c:numCache>
                <c:formatCode>General</c:formatCode>
                <c:ptCount val="47"/>
                <c:pt idx="0">
                  <c:v>64551</c:v>
                </c:pt>
                <c:pt idx="1">
                  <c:v>65550</c:v>
                </c:pt>
                <c:pt idx="2">
                  <c:v>64260</c:v>
                </c:pt>
                <c:pt idx="3">
                  <c:v>61208</c:v>
                </c:pt>
                <c:pt idx="4">
                  <c:v>59603</c:v>
                </c:pt>
                <c:pt idx="5">
                  <c:v>56345</c:v>
                </c:pt>
                <c:pt idx="6">
                  <c:v>53474</c:v>
                </c:pt>
                <c:pt idx="7">
                  <c:v>50877</c:v>
                </c:pt>
                <c:pt idx="8">
                  <c:v>51749</c:v>
                </c:pt>
                <c:pt idx="9">
                  <c:v>51580</c:v>
                </c:pt>
                <c:pt idx="10">
                  <c:v>51039</c:v>
                </c:pt>
                <c:pt idx="11">
                  <c:v>50708</c:v>
                </c:pt>
                <c:pt idx="12">
                  <c:v>51245</c:v>
                </c:pt>
                <c:pt idx="13">
                  <c:v>49937</c:v>
                </c:pt>
                <c:pt idx="14">
                  <c:v>50274</c:v>
                </c:pt>
                <c:pt idx="15">
                  <c:v>51134</c:v>
                </c:pt>
                <c:pt idx="16">
                  <c:v>52514</c:v>
                </c:pt>
                <c:pt idx="17">
                  <c:v>54027</c:v>
                </c:pt>
                <c:pt idx="18">
                  <c:v>57526</c:v>
                </c:pt>
                <c:pt idx="19">
                  <c:v>59303</c:v>
                </c:pt>
                <c:pt idx="20">
                  <c:v>60939</c:v>
                </c:pt>
                <c:pt idx="21">
                  <c:v>60808</c:v>
                </c:pt>
                <c:pt idx="22">
                  <c:v>60109</c:v>
                </c:pt>
                <c:pt idx="23">
                  <c:v>59678</c:v>
                </c:pt>
                <c:pt idx="24">
                  <c:v>60092</c:v>
                </c:pt>
                <c:pt idx="25">
                  <c:v>60292</c:v>
                </c:pt>
                <c:pt idx="26">
                  <c:v>60927</c:v>
                </c:pt>
                <c:pt idx="27">
                  <c:v>59801</c:v>
                </c:pt>
                <c:pt idx="28">
                  <c:v>58352</c:v>
                </c:pt>
                <c:pt idx="29">
                  <c:v>59298</c:v>
                </c:pt>
                <c:pt idx="30">
                  <c:v>59234</c:v>
                </c:pt>
                <c:pt idx="31">
                  <c:v>56696</c:v>
                </c:pt>
                <c:pt idx="32">
                  <c:v>55434</c:v>
                </c:pt>
                <c:pt idx="33">
                  <c:v>56458</c:v>
                </c:pt>
                <c:pt idx="34">
                  <c:v>56951</c:v>
                </c:pt>
                <c:pt idx="35">
                  <c:v>56756</c:v>
                </c:pt>
                <c:pt idx="36">
                  <c:v>58545</c:v>
                </c:pt>
                <c:pt idx="37">
                  <c:v>58459</c:v>
                </c:pt>
                <c:pt idx="38">
                  <c:v>60497</c:v>
                </c:pt>
                <c:pt idx="39">
                  <c:v>61807</c:v>
                </c:pt>
                <c:pt idx="40">
                  <c:v>61442</c:v>
                </c:pt>
                <c:pt idx="41">
                  <c:v>60220</c:v>
                </c:pt>
                <c:pt idx="42">
                  <c:v>60255</c:v>
                </c:pt>
                <c:pt idx="43">
                  <c:v>58995</c:v>
                </c:pt>
                <c:pt idx="44">
                  <c:v>59084</c:v>
                </c:pt>
                <c:pt idx="45">
                  <c:v>59058</c:v>
                </c:pt>
                <c:pt idx="46" formatCode="0">
                  <c:v>58890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'Fig4.2'!$C$3</c:f>
              <c:strCache>
                <c:ptCount val="1"/>
                <c:pt idx="0">
                  <c:v>Døde</c:v>
                </c:pt>
              </c:strCache>
            </c:strRef>
          </c:tx>
          <c:spPr>
            <a:ln w="25400">
              <a:solidFill>
                <a:srgbClr val="6A0788"/>
              </a:solidFill>
              <a:prstDash val="solid"/>
            </a:ln>
          </c:spPr>
          <c:marker>
            <c:symbol val="none"/>
          </c:marker>
          <c:cat>
            <c:numRef>
              <c:f>'Fig4.2'!$A$4:$A$50</c:f>
              <c:numCache>
                <c:formatCode>General</c:formatCode>
                <c:ptCount val="47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6">
                  <c:v>2016</c:v>
                </c:pt>
              </c:numCache>
            </c:numRef>
          </c:cat>
          <c:val>
            <c:numRef>
              <c:f>'Fig4.2'!$C$4:$C$50</c:f>
              <c:numCache>
                <c:formatCode>General</c:formatCode>
                <c:ptCount val="47"/>
                <c:pt idx="0">
                  <c:v>38723</c:v>
                </c:pt>
                <c:pt idx="1">
                  <c:v>38981</c:v>
                </c:pt>
                <c:pt idx="2">
                  <c:v>39375</c:v>
                </c:pt>
                <c:pt idx="3">
                  <c:v>39958</c:v>
                </c:pt>
                <c:pt idx="4">
                  <c:v>39464</c:v>
                </c:pt>
                <c:pt idx="5">
                  <c:v>40061</c:v>
                </c:pt>
                <c:pt idx="6">
                  <c:v>40216</c:v>
                </c:pt>
                <c:pt idx="7">
                  <c:v>39824</c:v>
                </c:pt>
                <c:pt idx="8">
                  <c:v>40682</c:v>
                </c:pt>
                <c:pt idx="9">
                  <c:v>41632</c:v>
                </c:pt>
                <c:pt idx="10">
                  <c:v>41340</c:v>
                </c:pt>
                <c:pt idx="11">
                  <c:v>41893</c:v>
                </c:pt>
                <c:pt idx="12">
                  <c:v>41454</c:v>
                </c:pt>
                <c:pt idx="13">
                  <c:v>42224</c:v>
                </c:pt>
                <c:pt idx="14">
                  <c:v>42581</c:v>
                </c:pt>
                <c:pt idx="15">
                  <c:v>44372</c:v>
                </c:pt>
                <c:pt idx="16">
                  <c:v>43560</c:v>
                </c:pt>
                <c:pt idx="17">
                  <c:v>44959</c:v>
                </c:pt>
                <c:pt idx="18">
                  <c:v>45354</c:v>
                </c:pt>
                <c:pt idx="19">
                  <c:v>45173</c:v>
                </c:pt>
                <c:pt idx="20">
                  <c:v>46021</c:v>
                </c:pt>
                <c:pt idx="21">
                  <c:v>44923</c:v>
                </c:pt>
                <c:pt idx="22">
                  <c:v>44731</c:v>
                </c:pt>
                <c:pt idx="23">
                  <c:v>46597</c:v>
                </c:pt>
                <c:pt idx="24">
                  <c:v>44071</c:v>
                </c:pt>
                <c:pt idx="25">
                  <c:v>45190</c:v>
                </c:pt>
                <c:pt idx="26">
                  <c:v>43860</c:v>
                </c:pt>
                <c:pt idx="27">
                  <c:v>44595</c:v>
                </c:pt>
                <c:pt idx="28">
                  <c:v>44112</c:v>
                </c:pt>
                <c:pt idx="29">
                  <c:v>45170</c:v>
                </c:pt>
                <c:pt idx="30">
                  <c:v>44002</c:v>
                </c:pt>
                <c:pt idx="31">
                  <c:v>43981</c:v>
                </c:pt>
                <c:pt idx="32">
                  <c:v>44465</c:v>
                </c:pt>
                <c:pt idx="33">
                  <c:v>42478</c:v>
                </c:pt>
                <c:pt idx="34">
                  <c:v>41200</c:v>
                </c:pt>
                <c:pt idx="35">
                  <c:v>41232</c:v>
                </c:pt>
                <c:pt idx="36">
                  <c:v>41253</c:v>
                </c:pt>
                <c:pt idx="37">
                  <c:v>41954</c:v>
                </c:pt>
                <c:pt idx="38">
                  <c:v>41712</c:v>
                </c:pt>
                <c:pt idx="39">
                  <c:v>41449</c:v>
                </c:pt>
                <c:pt idx="40">
                  <c:v>41499</c:v>
                </c:pt>
                <c:pt idx="41">
                  <c:v>41393</c:v>
                </c:pt>
                <c:pt idx="42">
                  <c:v>41992</c:v>
                </c:pt>
                <c:pt idx="43">
                  <c:v>41282</c:v>
                </c:pt>
                <c:pt idx="44">
                  <c:v>40394</c:v>
                </c:pt>
                <c:pt idx="45">
                  <c:v>40727</c:v>
                </c:pt>
                <c:pt idx="46" formatCode="0">
                  <c:v>40726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'Fig4.2'!$D$3</c:f>
              <c:strCache>
                <c:ptCount val="1"/>
                <c:pt idx="0">
                  <c:v>Innvandringer</c:v>
                </c:pt>
              </c:strCache>
            </c:strRef>
          </c:tx>
          <c:spPr>
            <a:ln w="25400">
              <a:solidFill>
                <a:srgbClr val="EBB41F"/>
              </a:solidFill>
              <a:prstDash val="solid"/>
            </a:ln>
          </c:spPr>
          <c:marker>
            <c:symbol val="none"/>
          </c:marker>
          <c:cat>
            <c:numRef>
              <c:f>'Fig4.2'!$A$4:$A$50</c:f>
              <c:numCache>
                <c:formatCode>General</c:formatCode>
                <c:ptCount val="47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6">
                  <c:v>2016</c:v>
                </c:pt>
              </c:numCache>
            </c:numRef>
          </c:cat>
          <c:val>
            <c:numRef>
              <c:f>'Fig4.2'!$D$4:$D$50</c:f>
              <c:numCache>
                <c:formatCode>General</c:formatCode>
                <c:ptCount val="47"/>
                <c:pt idx="0">
                  <c:v>17383</c:v>
                </c:pt>
                <c:pt idx="1">
                  <c:v>19297</c:v>
                </c:pt>
                <c:pt idx="2">
                  <c:v>18388</c:v>
                </c:pt>
                <c:pt idx="3">
                  <c:v>17383</c:v>
                </c:pt>
                <c:pt idx="4">
                  <c:v>19209</c:v>
                </c:pt>
                <c:pt idx="5">
                  <c:v>19551</c:v>
                </c:pt>
                <c:pt idx="6">
                  <c:v>18955</c:v>
                </c:pt>
                <c:pt idx="7">
                  <c:v>19403</c:v>
                </c:pt>
                <c:pt idx="8">
                  <c:v>18825</c:v>
                </c:pt>
                <c:pt idx="9">
                  <c:v>17831</c:v>
                </c:pt>
                <c:pt idx="10">
                  <c:v>18776</c:v>
                </c:pt>
                <c:pt idx="11">
                  <c:v>19698</c:v>
                </c:pt>
                <c:pt idx="12">
                  <c:v>20468</c:v>
                </c:pt>
                <c:pt idx="13">
                  <c:v>20063</c:v>
                </c:pt>
                <c:pt idx="14">
                  <c:v>19688</c:v>
                </c:pt>
                <c:pt idx="15">
                  <c:v>21858</c:v>
                </c:pt>
                <c:pt idx="16">
                  <c:v>24196</c:v>
                </c:pt>
                <c:pt idx="17">
                  <c:v>31149</c:v>
                </c:pt>
                <c:pt idx="18">
                  <c:v>29964</c:v>
                </c:pt>
                <c:pt idx="19">
                  <c:v>25847</c:v>
                </c:pt>
                <c:pt idx="20">
                  <c:v>25494</c:v>
                </c:pt>
                <c:pt idx="21">
                  <c:v>26283</c:v>
                </c:pt>
                <c:pt idx="22">
                  <c:v>26743</c:v>
                </c:pt>
                <c:pt idx="23">
                  <c:v>31711</c:v>
                </c:pt>
                <c:pt idx="24">
                  <c:v>26911</c:v>
                </c:pt>
                <c:pt idx="25">
                  <c:v>25678</c:v>
                </c:pt>
                <c:pt idx="26">
                  <c:v>26407</c:v>
                </c:pt>
                <c:pt idx="27">
                  <c:v>31957</c:v>
                </c:pt>
                <c:pt idx="28">
                  <c:v>36704</c:v>
                </c:pt>
                <c:pt idx="29">
                  <c:v>41841</c:v>
                </c:pt>
                <c:pt idx="30">
                  <c:v>36542</c:v>
                </c:pt>
                <c:pt idx="31">
                  <c:v>34264</c:v>
                </c:pt>
                <c:pt idx="32">
                  <c:v>40122</c:v>
                </c:pt>
                <c:pt idx="33">
                  <c:v>35957</c:v>
                </c:pt>
                <c:pt idx="34">
                  <c:v>36482</c:v>
                </c:pt>
                <c:pt idx="35">
                  <c:v>40148</c:v>
                </c:pt>
                <c:pt idx="36">
                  <c:v>45776</c:v>
                </c:pt>
                <c:pt idx="37">
                  <c:v>61774</c:v>
                </c:pt>
                <c:pt idx="38">
                  <c:v>66961</c:v>
                </c:pt>
                <c:pt idx="39">
                  <c:v>65186</c:v>
                </c:pt>
                <c:pt idx="40">
                  <c:v>73852</c:v>
                </c:pt>
                <c:pt idx="41">
                  <c:v>79498</c:v>
                </c:pt>
                <c:pt idx="42">
                  <c:v>78570</c:v>
                </c:pt>
                <c:pt idx="43">
                  <c:v>75789</c:v>
                </c:pt>
                <c:pt idx="44">
                  <c:v>70030</c:v>
                </c:pt>
                <c:pt idx="45">
                  <c:v>67276</c:v>
                </c:pt>
                <c:pt idx="46" formatCode="0">
                  <c:v>66800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'Fig4.2'!$E$3</c:f>
              <c:strCache>
                <c:ptCount val="1"/>
                <c:pt idx="0">
                  <c:v>Utvandringer</c:v>
                </c:pt>
              </c:strCache>
            </c:strRef>
          </c:tx>
          <c:spPr>
            <a:ln w="25400">
              <a:solidFill>
                <a:srgbClr val="0774D0"/>
              </a:solidFill>
              <a:prstDash val="solid"/>
            </a:ln>
          </c:spPr>
          <c:marker>
            <c:symbol val="none"/>
          </c:marker>
          <c:cat>
            <c:numRef>
              <c:f>'Fig4.2'!$A$4:$A$50</c:f>
              <c:numCache>
                <c:formatCode>General</c:formatCode>
                <c:ptCount val="47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6">
                  <c:v>2016</c:v>
                </c:pt>
              </c:numCache>
            </c:numRef>
          </c:cat>
          <c:val>
            <c:numRef>
              <c:f>'Fig4.2'!$E$4:$E$50</c:f>
              <c:numCache>
                <c:formatCode>General</c:formatCode>
                <c:ptCount val="47"/>
                <c:pt idx="0">
                  <c:v>18352</c:v>
                </c:pt>
                <c:pt idx="1">
                  <c:v>12682</c:v>
                </c:pt>
                <c:pt idx="2">
                  <c:v>13965</c:v>
                </c:pt>
                <c:pt idx="3">
                  <c:v>13939</c:v>
                </c:pt>
                <c:pt idx="4">
                  <c:v>14287</c:v>
                </c:pt>
                <c:pt idx="5">
                  <c:v>14782</c:v>
                </c:pt>
                <c:pt idx="6">
                  <c:v>14066</c:v>
                </c:pt>
                <c:pt idx="7">
                  <c:v>14369</c:v>
                </c:pt>
                <c:pt idx="8">
                  <c:v>14851</c:v>
                </c:pt>
                <c:pt idx="9">
                  <c:v>15085</c:v>
                </c:pt>
                <c:pt idx="10">
                  <c:v>14705</c:v>
                </c:pt>
                <c:pt idx="11">
                  <c:v>14522</c:v>
                </c:pt>
                <c:pt idx="12">
                  <c:v>14728</c:v>
                </c:pt>
                <c:pt idx="13">
                  <c:v>15778</c:v>
                </c:pt>
                <c:pt idx="14">
                  <c:v>15927</c:v>
                </c:pt>
                <c:pt idx="15">
                  <c:v>15630</c:v>
                </c:pt>
                <c:pt idx="16">
                  <c:v>16745</c:v>
                </c:pt>
                <c:pt idx="17">
                  <c:v>17380</c:v>
                </c:pt>
                <c:pt idx="18">
                  <c:v>19821</c:v>
                </c:pt>
                <c:pt idx="19">
                  <c:v>27300</c:v>
                </c:pt>
                <c:pt idx="20">
                  <c:v>23784</c:v>
                </c:pt>
                <c:pt idx="21">
                  <c:v>18238</c:v>
                </c:pt>
                <c:pt idx="22">
                  <c:v>16801</c:v>
                </c:pt>
                <c:pt idx="23">
                  <c:v>18903</c:v>
                </c:pt>
                <c:pt idx="24">
                  <c:v>19475</c:v>
                </c:pt>
                <c:pt idx="25">
                  <c:v>19312</c:v>
                </c:pt>
                <c:pt idx="26">
                  <c:v>20590</c:v>
                </c:pt>
                <c:pt idx="27">
                  <c:v>21257</c:v>
                </c:pt>
                <c:pt idx="28">
                  <c:v>22881</c:v>
                </c:pt>
                <c:pt idx="29">
                  <c:v>22842</c:v>
                </c:pt>
                <c:pt idx="30">
                  <c:v>26854</c:v>
                </c:pt>
                <c:pt idx="31">
                  <c:v>26309</c:v>
                </c:pt>
                <c:pt idx="32">
                  <c:v>22948</c:v>
                </c:pt>
                <c:pt idx="33">
                  <c:v>24672</c:v>
                </c:pt>
                <c:pt idx="34">
                  <c:v>23271</c:v>
                </c:pt>
                <c:pt idx="35">
                  <c:v>21709</c:v>
                </c:pt>
                <c:pt idx="36">
                  <c:v>22053</c:v>
                </c:pt>
                <c:pt idx="37">
                  <c:v>22122</c:v>
                </c:pt>
                <c:pt idx="38">
                  <c:v>23615</c:v>
                </c:pt>
                <c:pt idx="39">
                  <c:v>26549</c:v>
                </c:pt>
                <c:pt idx="40">
                  <c:v>31506</c:v>
                </c:pt>
                <c:pt idx="41">
                  <c:v>32466</c:v>
                </c:pt>
                <c:pt idx="42">
                  <c:v>31227</c:v>
                </c:pt>
                <c:pt idx="43">
                  <c:v>35716</c:v>
                </c:pt>
                <c:pt idx="44">
                  <c:v>31875</c:v>
                </c:pt>
                <c:pt idx="45">
                  <c:v>37474</c:v>
                </c:pt>
                <c:pt idx="46" formatCode="0">
                  <c:v>40724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845000"/>
        <c:axId val="144845392"/>
      </c:lineChart>
      <c:catAx>
        <c:axId val="144845000"/>
        <c:scaling>
          <c:orientation val="minMax"/>
        </c:scaling>
        <c:delete val="0"/>
        <c:axPos val="b"/>
        <c:majorGridlines>
          <c:spPr>
            <a:ln w="12700">
              <a:noFill/>
              <a:prstDash val="solid"/>
            </a:ln>
          </c:spPr>
        </c:majorGridlines>
        <c:numFmt formatCode="General" sourceLinked="1"/>
        <c:majorTickMark val="in"/>
        <c:minorTickMark val="none"/>
        <c:tickLblPos val="nextTo"/>
        <c:spPr>
          <a:ln w="9525">
            <a:solidFill>
              <a:srgbClr val="D9D9D9"/>
            </a:solidFill>
          </a:ln>
        </c:spPr>
        <c:txPr>
          <a:bodyPr rot="0" vert="horz"/>
          <a:lstStyle/>
          <a:p>
            <a:pPr rtl="0"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4845392"/>
        <c:crosses val="autoZero"/>
        <c:auto val="0"/>
        <c:lblAlgn val="ctr"/>
        <c:lblOffset val="0"/>
        <c:tickMarkSkip val="1"/>
        <c:noMultiLvlLbl val="0"/>
      </c:catAx>
      <c:valAx>
        <c:axId val="144845392"/>
        <c:scaling>
          <c:orientation val="minMax"/>
        </c:scaling>
        <c:delete val="0"/>
        <c:axPos val="l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###\ ###\ ##0" sourceLinked="0"/>
        <c:majorTickMark val="in"/>
        <c:minorTickMark val="none"/>
        <c:tickLblPos val="nextTo"/>
        <c:spPr>
          <a:ln w="9525">
            <a:solidFill>
              <a:srgbClr val="D9D9D9"/>
            </a:solidFill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4845000"/>
        <c:crosses val="autoZero"/>
        <c:crossBetween val="midCat"/>
      </c:valAx>
      <c:spPr>
        <a:solidFill>
          <a:srgbClr val="FFFFFF"/>
        </a:solidFill>
        <a:ln w="12700">
          <a:solidFill>
            <a:srgbClr val="D9D9D9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3218954248366014"/>
          <c:y val="0.12374340277777778"/>
          <c:w val="0.37767973856209153"/>
          <c:h val="0.21166666666666667"/>
        </c:manualLayout>
      </c:layout>
      <c:overlay val="0"/>
      <c:spPr>
        <a:solidFill>
          <a:srgbClr val="FFFFFF"/>
        </a:solidFill>
        <a:ln w="12700">
          <a:noFill/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Open Sans"/>
              <a:ea typeface="Open Sans"/>
              <a:cs typeface="Open Sans"/>
            </a:defRPr>
          </a:pPr>
          <a:endParaRPr lang="nb-NO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b-NO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286764705882352"/>
          <c:y val="0.16954270833333332"/>
          <c:w val="0.78425457516339869"/>
          <c:h val="0.70768333333333333"/>
        </c:manualLayout>
      </c:layout>
      <c:lineChart>
        <c:grouping val="standard"/>
        <c:varyColors val="0"/>
        <c:ser>
          <c:idx val="1"/>
          <c:order val="0"/>
          <c:tx>
            <c:strRef>
              <c:f>'Fig4.6'!$A$6</c:f>
              <c:strCache>
                <c:ptCount val="1"/>
                <c:pt idx="0">
                  <c:v>Polen</c:v>
                </c:pt>
              </c:strCache>
            </c:strRef>
          </c:tx>
          <c:spPr>
            <a:ln w="25400">
              <a:solidFill>
                <a:srgbClr val="3E8601"/>
              </a:solidFill>
              <a:prstDash val="solid"/>
            </a:ln>
          </c:spPr>
          <c:marker>
            <c:symbol val="none"/>
          </c:marker>
          <c:cat>
            <c:numRef>
              <c:f>'Fig4.6'!$B$5:$O$5</c:f>
              <c:numCache>
                <c:formatCode>General</c:formatCode>
                <c:ptCount val="14"/>
                <c:pt idx="0">
                  <c:v>2003</c:v>
                </c:pt>
                <c:pt idx="2">
                  <c:v>2005</c:v>
                </c:pt>
                <c:pt idx="4">
                  <c:v>2007</c:v>
                </c:pt>
                <c:pt idx="6">
                  <c:v>2009</c:v>
                </c:pt>
                <c:pt idx="8">
                  <c:v>2011</c:v>
                </c:pt>
                <c:pt idx="10">
                  <c:v>2013</c:v>
                </c:pt>
                <c:pt idx="13">
                  <c:v>2016</c:v>
                </c:pt>
              </c:numCache>
            </c:numRef>
          </c:cat>
          <c:val>
            <c:numRef>
              <c:f>'Fig4.6'!$B$6:$O$6</c:f>
              <c:numCache>
                <c:formatCode>General</c:formatCode>
                <c:ptCount val="14"/>
                <c:pt idx="0">
                  <c:v>564</c:v>
                </c:pt>
                <c:pt idx="1">
                  <c:v>1573</c:v>
                </c:pt>
                <c:pt idx="2">
                  <c:v>3265</c:v>
                </c:pt>
                <c:pt idx="3">
                  <c:v>7425</c:v>
                </c:pt>
                <c:pt idx="4">
                  <c:v>14160</c:v>
                </c:pt>
                <c:pt idx="5">
                  <c:v>14437</c:v>
                </c:pt>
                <c:pt idx="6">
                  <c:v>10451</c:v>
                </c:pt>
                <c:pt idx="7">
                  <c:v>11347</c:v>
                </c:pt>
                <c:pt idx="8">
                  <c:v>12861</c:v>
                </c:pt>
                <c:pt idx="9">
                  <c:v>11477</c:v>
                </c:pt>
                <c:pt idx="10">
                  <c:v>10502</c:v>
                </c:pt>
                <c:pt idx="11">
                  <c:v>9859</c:v>
                </c:pt>
                <c:pt idx="12">
                  <c:v>8182</c:v>
                </c:pt>
                <c:pt idx="13">
                  <c:v>6042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'Fig4.6'!$A$7</c:f>
              <c:strCache>
                <c:ptCount val="1"/>
                <c:pt idx="0">
                  <c:v>Litauen</c:v>
                </c:pt>
              </c:strCache>
            </c:strRef>
          </c:tx>
          <c:spPr>
            <a:ln w="25400">
              <a:solidFill>
                <a:srgbClr val="6A0788"/>
              </a:solidFill>
              <a:prstDash val="solid"/>
            </a:ln>
          </c:spPr>
          <c:marker>
            <c:symbol val="none"/>
          </c:marker>
          <c:cat>
            <c:numRef>
              <c:f>'Fig4.6'!$B$5:$O$5</c:f>
              <c:numCache>
                <c:formatCode>General</c:formatCode>
                <c:ptCount val="14"/>
                <c:pt idx="0">
                  <c:v>2003</c:v>
                </c:pt>
                <c:pt idx="2">
                  <c:v>2005</c:v>
                </c:pt>
                <c:pt idx="4">
                  <c:v>2007</c:v>
                </c:pt>
                <c:pt idx="6">
                  <c:v>2009</c:v>
                </c:pt>
                <c:pt idx="8">
                  <c:v>2011</c:v>
                </c:pt>
                <c:pt idx="10">
                  <c:v>2013</c:v>
                </c:pt>
                <c:pt idx="13">
                  <c:v>2016</c:v>
                </c:pt>
              </c:numCache>
            </c:numRef>
          </c:cat>
          <c:val>
            <c:numRef>
              <c:f>'Fig4.6'!$B$7:$O$7</c:f>
              <c:numCache>
                <c:formatCode>General</c:formatCode>
                <c:ptCount val="14"/>
                <c:pt idx="0">
                  <c:v>264</c:v>
                </c:pt>
                <c:pt idx="1">
                  <c:v>526</c:v>
                </c:pt>
                <c:pt idx="2">
                  <c:v>784</c:v>
                </c:pt>
                <c:pt idx="3">
                  <c:v>1332</c:v>
                </c:pt>
                <c:pt idx="4">
                  <c:v>2350</c:v>
                </c:pt>
                <c:pt idx="5">
                  <c:v>2851</c:v>
                </c:pt>
                <c:pt idx="6">
                  <c:v>3196</c:v>
                </c:pt>
                <c:pt idx="7">
                  <c:v>6552</c:v>
                </c:pt>
                <c:pt idx="8">
                  <c:v>7743</c:v>
                </c:pt>
                <c:pt idx="9">
                  <c:v>6600</c:v>
                </c:pt>
                <c:pt idx="10">
                  <c:v>5573</c:v>
                </c:pt>
                <c:pt idx="11">
                  <c:v>4444</c:v>
                </c:pt>
                <c:pt idx="12">
                  <c:v>3309</c:v>
                </c:pt>
                <c:pt idx="13">
                  <c:v>2522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'Fig4.6'!$A$8</c:f>
              <c:strCache>
                <c:ptCount val="1"/>
                <c:pt idx="0">
                  <c:v>Sverige</c:v>
                </c:pt>
              </c:strCache>
            </c:strRef>
          </c:tx>
          <c:spPr>
            <a:ln w="25400">
              <a:solidFill>
                <a:srgbClr val="EBB41F"/>
              </a:solidFill>
              <a:prstDash val="solid"/>
            </a:ln>
          </c:spPr>
          <c:marker>
            <c:symbol val="none"/>
          </c:marker>
          <c:cat>
            <c:numRef>
              <c:f>'Fig4.6'!$B$5:$O$5</c:f>
              <c:numCache>
                <c:formatCode>General</c:formatCode>
                <c:ptCount val="14"/>
                <c:pt idx="0">
                  <c:v>2003</c:v>
                </c:pt>
                <c:pt idx="2">
                  <c:v>2005</c:v>
                </c:pt>
                <c:pt idx="4">
                  <c:v>2007</c:v>
                </c:pt>
                <c:pt idx="6">
                  <c:v>2009</c:v>
                </c:pt>
                <c:pt idx="8">
                  <c:v>2011</c:v>
                </c:pt>
                <c:pt idx="10">
                  <c:v>2013</c:v>
                </c:pt>
                <c:pt idx="13">
                  <c:v>2016</c:v>
                </c:pt>
              </c:numCache>
            </c:numRef>
          </c:cat>
          <c:val>
            <c:numRef>
              <c:f>'Fig4.6'!$B$8:$O$8</c:f>
              <c:numCache>
                <c:formatCode>General</c:formatCode>
                <c:ptCount val="14"/>
                <c:pt idx="0">
                  <c:v>2666</c:v>
                </c:pt>
                <c:pt idx="1">
                  <c:v>2418</c:v>
                </c:pt>
                <c:pt idx="2">
                  <c:v>2697</c:v>
                </c:pt>
                <c:pt idx="3">
                  <c:v>3358</c:v>
                </c:pt>
                <c:pt idx="4">
                  <c:v>4432</c:v>
                </c:pt>
                <c:pt idx="5">
                  <c:v>5692</c:v>
                </c:pt>
                <c:pt idx="6">
                  <c:v>6033</c:v>
                </c:pt>
                <c:pt idx="7">
                  <c:v>7595</c:v>
                </c:pt>
                <c:pt idx="8">
                  <c:v>8201</c:v>
                </c:pt>
                <c:pt idx="9">
                  <c:v>5728</c:v>
                </c:pt>
                <c:pt idx="10">
                  <c:v>5271</c:v>
                </c:pt>
                <c:pt idx="11">
                  <c:v>4626</c:v>
                </c:pt>
                <c:pt idx="12">
                  <c:v>3603</c:v>
                </c:pt>
                <c:pt idx="13">
                  <c:v>2454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'Fig4.6'!$A$9</c:f>
              <c:strCache>
                <c:ptCount val="1"/>
                <c:pt idx="0">
                  <c:v>Syria</c:v>
                </c:pt>
              </c:strCache>
            </c:strRef>
          </c:tx>
          <c:spPr>
            <a:ln w="25400">
              <a:solidFill>
                <a:srgbClr val="0774D0"/>
              </a:solidFill>
              <a:prstDash val="solid"/>
            </a:ln>
          </c:spPr>
          <c:marker>
            <c:symbol val="none"/>
          </c:marker>
          <c:cat>
            <c:numRef>
              <c:f>'Fig4.6'!$B$5:$O$5</c:f>
              <c:numCache>
                <c:formatCode>General</c:formatCode>
                <c:ptCount val="14"/>
                <c:pt idx="0">
                  <c:v>2003</c:v>
                </c:pt>
                <c:pt idx="2">
                  <c:v>2005</c:v>
                </c:pt>
                <c:pt idx="4">
                  <c:v>2007</c:v>
                </c:pt>
                <c:pt idx="6">
                  <c:v>2009</c:v>
                </c:pt>
                <c:pt idx="8">
                  <c:v>2011</c:v>
                </c:pt>
                <c:pt idx="10">
                  <c:v>2013</c:v>
                </c:pt>
                <c:pt idx="13">
                  <c:v>2016</c:v>
                </c:pt>
              </c:numCache>
            </c:numRef>
          </c:cat>
          <c:val>
            <c:numRef>
              <c:f>'Fig4.6'!$B$9:$O$9</c:f>
              <c:numCache>
                <c:formatCode>General</c:formatCode>
                <c:ptCount val="14"/>
                <c:pt idx="0">
                  <c:v>48</c:v>
                </c:pt>
                <c:pt idx="1">
                  <c:v>63</c:v>
                </c:pt>
                <c:pt idx="2">
                  <c:v>68</c:v>
                </c:pt>
                <c:pt idx="3">
                  <c:v>60</c:v>
                </c:pt>
                <c:pt idx="4">
                  <c:v>67</c:v>
                </c:pt>
                <c:pt idx="5">
                  <c:v>85</c:v>
                </c:pt>
                <c:pt idx="6">
                  <c:v>55</c:v>
                </c:pt>
                <c:pt idx="7">
                  <c:v>70</c:v>
                </c:pt>
                <c:pt idx="8">
                  <c:v>67</c:v>
                </c:pt>
                <c:pt idx="9">
                  <c:v>368</c:v>
                </c:pt>
                <c:pt idx="10">
                  <c:v>841</c:v>
                </c:pt>
                <c:pt idx="11">
                  <c:v>2131</c:v>
                </c:pt>
                <c:pt idx="12">
                  <c:v>4010</c:v>
                </c:pt>
                <c:pt idx="13">
                  <c:v>11208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'Fig4.6'!$A$10</c:f>
              <c:strCache>
                <c:ptCount val="1"/>
                <c:pt idx="0">
                  <c:v>Eritrea</c:v>
                </c:pt>
              </c:strCache>
            </c:strRef>
          </c:tx>
          <c:spPr>
            <a:ln w="25400">
              <a:solidFill>
                <a:srgbClr val="9EC280"/>
              </a:solidFill>
              <a:prstDash val="solid"/>
            </a:ln>
          </c:spPr>
          <c:marker>
            <c:symbol val="none"/>
          </c:marker>
          <c:cat>
            <c:numRef>
              <c:f>'Fig4.6'!$B$5:$O$5</c:f>
              <c:numCache>
                <c:formatCode>General</c:formatCode>
                <c:ptCount val="14"/>
                <c:pt idx="0">
                  <c:v>2003</c:v>
                </c:pt>
                <c:pt idx="2">
                  <c:v>2005</c:v>
                </c:pt>
                <c:pt idx="4">
                  <c:v>2007</c:v>
                </c:pt>
                <c:pt idx="6">
                  <c:v>2009</c:v>
                </c:pt>
                <c:pt idx="8">
                  <c:v>2011</c:v>
                </c:pt>
                <c:pt idx="10">
                  <c:v>2013</c:v>
                </c:pt>
                <c:pt idx="13">
                  <c:v>2016</c:v>
                </c:pt>
              </c:numCache>
            </c:numRef>
          </c:cat>
          <c:val>
            <c:numRef>
              <c:f>'Fig4.6'!$B$10:$O$10</c:f>
              <c:numCache>
                <c:formatCode>General</c:formatCode>
                <c:ptCount val="14"/>
                <c:pt idx="0">
                  <c:v>83</c:v>
                </c:pt>
                <c:pt idx="1">
                  <c:v>128</c:v>
                </c:pt>
                <c:pt idx="2">
                  <c:v>334</c:v>
                </c:pt>
                <c:pt idx="3">
                  <c:v>300</c:v>
                </c:pt>
                <c:pt idx="4">
                  <c:v>423</c:v>
                </c:pt>
                <c:pt idx="5">
                  <c:v>778</c:v>
                </c:pt>
                <c:pt idx="6">
                  <c:v>1670</c:v>
                </c:pt>
                <c:pt idx="7">
                  <c:v>1987</c:v>
                </c:pt>
                <c:pt idx="8">
                  <c:v>1974</c:v>
                </c:pt>
                <c:pt idx="9">
                  <c:v>2366</c:v>
                </c:pt>
                <c:pt idx="10">
                  <c:v>2729</c:v>
                </c:pt>
                <c:pt idx="11">
                  <c:v>2819</c:v>
                </c:pt>
                <c:pt idx="12">
                  <c:v>3276</c:v>
                </c:pt>
                <c:pt idx="13">
                  <c:v>2702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846176"/>
        <c:axId val="144846568"/>
      </c:lineChart>
      <c:catAx>
        <c:axId val="1448461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9525">
            <a:solidFill>
              <a:srgbClr val="D9D9D9"/>
            </a:solidFill>
          </a:ln>
        </c:spPr>
        <c:txPr>
          <a:bodyPr rot="0" vert="horz"/>
          <a:lstStyle/>
          <a:p>
            <a:pPr rtl="0"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4846568"/>
        <c:crosses val="autoZero"/>
        <c:auto val="0"/>
        <c:lblAlgn val="ctr"/>
        <c:lblOffset val="0"/>
        <c:tickMarkSkip val="1"/>
        <c:noMultiLvlLbl val="0"/>
      </c:catAx>
      <c:valAx>
        <c:axId val="144846568"/>
        <c:scaling>
          <c:orientation val="minMax"/>
        </c:scaling>
        <c:delete val="0"/>
        <c:axPos val="l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###\ ###\ ##0" sourceLinked="0"/>
        <c:majorTickMark val="in"/>
        <c:minorTickMark val="none"/>
        <c:tickLblPos val="nextTo"/>
        <c:spPr>
          <a:ln w="9525">
            <a:solidFill>
              <a:srgbClr val="D9D9D9"/>
            </a:solidFill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4846176"/>
        <c:crosses val="autoZero"/>
        <c:crossBetween val="midCat"/>
      </c:valAx>
      <c:spPr>
        <a:solidFill>
          <a:srgbClr val="FFFFFF"/>
        </a:solidFill>
        <a:ln w="12700">
          <a:solidFill>
            <a:srgbClr val="D9D9D9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679738562091504"/>
          <c:y val="9.9009374999999997E-2"/>
          <c:w val="0.24071895424836601"/>
          <c:h val="0.22489583333333332"/>
        </c:manualLayout>
      </c:layout>
      <c:overlay val="0"/>
      <c:spPr>
        <a:solidFill>
          <a:srgbClr val="FFFFFF"/>
        </a:solidFill>
        <a:ln w="12700">
          <a:noFill/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Open Sans"/>
              <a:ea typeface="Open Sans"/>
              <a:cs typeface="Open Sans"/>
            </a:defRPr>
          </a:pPr>
          <a:endParaRPr lang="nb-NO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b-NO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894084967320263"/>
          <c:y val="9.8813541666666671E-2"/>
          <c:w val="0.70005522875816995"/>
          <c:h val="0.7817545138888888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'Fig4.10'!$B$2</c:f>
              <c:strCache>
                <c:ptCount val="1"/>
                <c:pt idx="0">
                  <c:v>Innvandringer</c:v>
                </c:pt>
              </c:strCache>
            </c:strRef>
          </c:tx>
          <c:spPr>
            <a:solidFill>
              <a:srgbClr val="3E8601"/>
            </a:solidFill>
            <a:ln w="3175">
              <a:solidFill>
                <a:srgbClr val="3E8601"/>
              </a:solidFill>
              <a:prstDash val="solid"/>
            </a:ln>
          </c:spPr>
          <c:invertIfNegative val="0"/>
          <c:cat>
            <c:strRef>
              <c:f>'Fig4.10'!$A$3:$A$14</c:f>
              <c:strCache>
                <c:ptCount val="12"/>
                <c:pt idx="0">
                  <c:v>Syria</c:v>
                </c:pt>
                <c:pt idx="1">
                  <c:v>Norge</c:v>
                </c:pt>
                <c:pt idx="2">
                  <c:v>Polen</c:v>
                </c:pt>
                <c:pt idx="3">
                  <c:v>Eritrea</c:v>
                </c:pt>
                <c:pt idx="4">
                  <c:v>Litauen</c:v>
                </c:pt>
                <c:pt idx="5">
                  <c:v>Sverige</c:v>
                </c:pt>
                <c:pt idx="6">
                  <c:v>Afghanistan</c:v>
                </c:pt>
                <c:pt idx="7">
                  <c:v>Filippinene</c:v>
                </c:pt>
                <c:pt idx="8">
                  <c:v>Thailand</c:v>
                </c:pt>
                <c:pt idx="9">
                  <c:v>India</c:v>
                </c:pt>
                <c:pt idx="10">
                  <c:v>Danmark</c:v>
                </c:pt>
                <c:pt idx="11">
                  <c:v>Tyskland</c:v>
                </c:pt>
              </c:strCache>
            </c:strRef>
          </c:cat>
          <c:val>
            <c:numRef>
              <c:f>'Fig4.10'!$B$3:$B$14</c:f>
              <c:numCache>
                <c:formatCode>General</c:formatCode>
                <c:ptCount val="12"/>
                <c:pt idx="0">
                  <c:v>11208</c:v>
                </c:pt>
                <c:pt idx="1">
                  <c:v>8292</c:v>
                </c:pt>
                <c:pt idx="2">
                  <c:v>6042</c:v>
                </c:pt>
                <c:pt idx="3">
                  <c:v>2702</c:v>
                </c:pt>
                <c:pt idx="4">
                  <c:v>2522</c:v>
                </c:pt>
                <c:pt idx="5">
                  <c:v>2454</c:v>
                </c:pt>
                <c:pt idx="6">
                  <c:v>2166</c:v>
                </c:pt>
                <c:pt idx="7">
                  <c:v>2074</c:v>
                </c:pt>
                <c:pt idx="8">
                  <c:v>1377</c:v>
                </c:pt>
                <c:pt idx="9">
                  <c:v>1366</c:v>
                </c:pt>
                <c:pt idx="10">
                  <c:v>1268</c:v>
                </c:pt>
                <c:pt idx="11">
                  <c:v>1260</c:v>
                </c:pt>
              </c:numCache>
            </c:numRef>
          </c:val>
        </c:ser>
        <c:ser>
          <c:idx val="0"/>
          <c:order val="1"/>
          <c:tx>
            <c:strRef>
              <c:f>'Fig4.10'!$C$2</c:f>
              <c:strCache>
                <c:ptCount val="1"/>
                <c:pt idx="0">
                  <c:v>Utvandringer</c:v>
                </c:pt>
              </c:strCache>
            </c:strRef>
          </c:tx>
          <c:spPr>
            <a:solidFill>
              <a:srgbClr val="6A0788"/>
            </a:solidFill>
            <a:ln w="3175">
              <a:solidFill>
                <a:srgbClr val="6A0788"/>
              </a:solidFill>
              <a:prstDash val="solid"/>
            </a:ln>
          </c:spPr>
          <c:invertIfNegative val="0"/>
          <c:cat>
            <c:strRef>
              <c:f>'Fig4.10'!$A$3:$A$14</c:f>
              <c:strCache>
                <c:ptCount val="12"/>
                <c:pt idx="0">
                  <c:v>Syria</c:v>
                </c:pt>
                <c:pt idx="1">
                  <c:v>Norge</c:v>
                </c:pt>
                <c:pt idx="2">
                  <c:v>Polen</c:v>
                </c:pt>
                <c:pt idx="3">
                  <c:v>Eritrea</c:v>
                </c:pt>
                <c:pt idx="4">
                  <c:v>Litauen</c:v>
                </c:pt>
                <c:pt idx="5">
                  <c:v>Sverige</c:v>
                </c:pt>
                <c:pt idx="6">
                  <c:v>Afghanistan</c:v>
                </c:pt>
                <c:pt idx="7">
                  <c:v>Filippinene</c:v>
                </c:pt>
                <c:pt idx="8">
                  <c:v>Thailand</c:v>
                </c:pt>
                <c:pt idx="9">
                  <c:v>India</c:v>
                </c:pt>
                <c:pt idx="10">
                  <c:v>Danmark</c:v>
                </c:pt>
                <c:pt idx="11">
                  <c:v>Tyskland</c:v>
                </c:pt>
              </c:strCache>
            </c:strRef>
          </c:cat>
          <c:val>
            <c:numRef>
              <c:f>'Fig4.10'!$C$3:$C$14</c:f>
              <c:numCache>
                <c:formatCode>General</c:formatCode>
                <c:ptCount val="12"/>
                <c:pt idx="0">
                  <c:v>24</c:v>
                </c:pt>
                <c:pt idx="1">
                  <c:v>9994</c:v>
                </c:pt>
                <c:pt idx="2">
                  <c:v>4868</c:v>
                </c:pt>
                <c:pt idx="3">
                  <c:v>92</c:v>
                </c:pt>
                <c:pt idx="4">
                  <c:v>2445</c:v>
                </c:pt>
                <c:pt idx="5">
                  <c:v>3242</c:v>
                </c:pt>
                <c:pt idx="6">
                  <c:v>67</c:v>
                </c:pt>
                <c:pt idx="7">
                  <c:v>1308</c:v>
                </c:pt>
                <c:pt idx="8">
                  <c:v>236</c:v>
                </c:pt>
                <c:pt idx="9">
                  <c:v>1260</c:v>
                </c:pt>
                <c:pt idx="10">
                  <c:v>1441</c:v>
                </c:pt>
                <c:pt idx="11">
                  <c:v>1567</c:v>
                </c:pt>
              </c:numCache>
            </c:numRef>
          </c:val>
        </c:ser>
        <c:ser>
          <c:idx val="2"/>
          <c:order val="2"/>
          <c:tx>
            <c:strRef>
              <c:f>'Fig4.10'!$D$2</c:f>
              <c:strCache>
                <c:ptCount val="1"/>
                <c:pt idx="0">
                  <c:v>Nettoinnvandring</c:v>
                </c:pt>
              </c:strCache>
            </c:strRef>
          </c:tx>
          <c:spPr>
            <a:solidFill>
              <a:srgbClr val="EBB41F"/>
            </a:solidFill>
            <a:ln w="25400">
              <a:noFill/>
            </a:ln>
          </c:spPr>
          <c:invertIfNegative val="0"/>
          <c:cat>
            <c:strRef>
              <c:f>'Fig4.10'!$A$3:$A$14</c:f>
              <c:strCache>
                <c:ptCount val="12"/>
                <c:pt idx="0">
                  <c:v>Syria</c:v>
                </c:pt>
                <c:pt idx="1">
                  <c:v>Norge</c:v>
                </c:pt>
                <c:pt idx="2">
                  <c:v>Polen</c:v>
                </c:pt>
                <c:pt idx="3">
                  <c:v>Eritrea</c:v>
                </c:pt>
                <c:pt idx="4">
                  <c:v>Litauen</c:v>
                </c:pt>
                <c:pt idx="5">
                  <c:v>Sverige</c:v>
                </c:pt>
                <c:pt idx="6">
                  <c:v>Afghanistan</c:v>
                </c:pt>
                <c:pt idx="7">
                  <c:v>Filippinene</c:v>
                </c:pt>
                <c:pt idx="8">
                  <c:v>Thailand</c:v>
                </c:pt>
                <c:pt idx="9">
                  <c:v>India</c:v>
                </c:pt>
                <c:pt idx="10">
                  <c:v>Danmark</c:v>
                </c:pt>
                <c:pt idx="11">
                  <c:v>Tyskland</c:v>
                </c:pt>
              </c:strCache>
            </c:strRef>
          </c:cat>
          <c:val>
            <c:numRef>
              <c:f>'Fig4.10'!$D$3:$D$14</c:f>
              <c:numCache>
                <c:formatCode>General</c:formatCode>
                <c:ptCount val="12"/>
                <c:pt idx="0">
                  <c:v>11184</c:v>
                </c:pt>
                <c:pt idx="1">
                  <c:v>-1702</c:v>
                </c:pt>
                <c:pt idx="2">
                  <c:v>1174</c:v>
                </c:pt>
                <c:pt idx="3">
                  <c:v>2610</c:v>
                </c:pt>
                <c:pt idx="4">
                  <c:v>77</c:v>
                </c:pt>
                <c:pt idx="5">
                  <c:v>-788</c:v>
                </c:pt>
                <c:pt idx="6">
                  <c:v>2099</c:v>
                </c:pt>
                <c:pt idx="7">
                  <c:v>766</c:v>
                </c:pt>
                <c:pt idx="8">
                  <c:v>1141</c:v>
                </c:pt>
                <c:pt idx="9">
                  <c:v>106</c:v>
                </c:pt>
                <c:pt idx="10">
                  <c:v>-173</c:v>
                </c:pt>
                <c:pt idx="11">
                  <c:v>-307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4847352"/>
        <c:axId val="144847744"/>
      </c:barChart>
      <c:catAx>
        <c:axId val="144847352"/>
        <c:scaling>
          <c:orientation val="maxMin"/>
        </c:scaling>
        <c:delete val="0"/>
        <c:axPos val="l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low"/>
        <c:spPr>
          <a:ln w="25400">
            <a:noFill/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4847744"/>
        <c:crosses val="autoZero"/>
        <c:auto val="0"/>
        <c:lblAlgn val="ctr"/>
        <c:lblOffset val="50"/>
        <c:tickLblSkip val="1"/>
        <c:tickMarkSkip val="1"/>
        <c:noMultiLvlLbl val="0"/>
      </c:catAx>
      <c:valAx>
        <c:axId val="144847744"/>
        <c:scaling>
          <c:orientation val="minMax"/>
          <c:max val="12000"/>
          <c:min val="-2000"/>
        </c:scaling>
        <c:delete val="0"/>
        <c:axPos val="t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numFmt formatCode="###\ ###\ ##0" sourceLinked="0"/>
        <c:majorTickMark val="cross"/>
        <c:minorTickMark val="none"/>
        <c:tickLblPos val="high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Open Sans"/>
                <a:ea typeface="Open Sans"/>
                <a:cs typeface="Open Sans"/>
              </a:defRPr>
            </a:pPr>
            <a:endParaRPr lang="nb-NO"/>
          </a:p>
        </c:txPr>
        <c:crossAx val="144847352"/>
        <c:crosses val="autoZero"/>
        <c:crossBetween val="between"/>
        <c:majorUnit val="2000"/>
      </c:valAx>
      <c:spPr>
        <a:solidFill>
          <a:srgbClr val="FFFFFF"/>
        </a:solidFill>
        <a:ln w="12700">
          <a:solidFill>
            <a:srgbClr val="D9D9D9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3516339869281049"/>
          <c:y val="0.33474999999999999"/>
          <c:w val="0.32787581699346408"/>
          <c:h val="0.1763888888888889"/>
        </c:manualLayout>
      </c:layout>
      <c:overlay val="0"/>
      <c:spPr>
        <a:solidFill>
          <a:srgbClr val="FFFFFF"/>
        </a:solidFill>
        <a:ln w="12700">
          <a:noFill/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Open Sans"/>
              <a:ea typeface="Open Sans"/>
              <a:cs typeface="Open Sans"/>
            </a:defRPr>
          </a:pPr>
          <a:endParaRPr lang="nb-NO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b-NO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22287581699346"/>
          <c:y val="0.13975868055555557"/>
          <c:w val="0.79880163398692805"/>
          <c:h val="0.73697569444444444"/>
        </c:manualLayout>
      </c:layout>
      <c:lineChart>
        <c:grouping val="standard"/>
        <c:varyColors val="0"/>
        <c:ser>
          <c:idx val="0"/>
          <c:order val="0"/>
          <c:tx>
            <c:strRef>
              <c:f>'Boks 4.2_Fig1'!$B$3</c:f>
              <c:strCache>
                <c:ptCount val="1"/>
                <c:pt idx="0">
                  <c:v>Registrert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'Boks 4.2_Fig1'!$A$4:$A$19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'Boks 4.2_Fig1'!$B$4:$B$19</c:f>
              <c:numCache>
                <c:formatCode>General</c:formatCode>
                <c:ptCount val="16"/>
                <c:pt idx="0">
                  <c:v>33856</c:v>
                </c:pt>
                <c:pt idx="1">
                  <c:v>40915</c:v>
                </c:pt>
                <c:pt idx="2">
                  <c:v>56037</c:v>
                </c:pt>
                <c:pt idx="3">
                  <c:v>62081</c:v>
                </c:pt>
                <c:pt idx="4">
                  <c:v>58947</c:v>
                </c:pt>
                <c:pt idx="5">
                  <c:v>62106</c:v>
                </c:pt>
                <c:pt idx="6">
                  <c:v>65565</c:v>
                </c:pt>
                <c:pt idx="7" formatCode="#,##0">
                  <c:v>65405</c:v>
                </c:pt>
                <c:pt idx="8" formatCode="#,##0">
                  <c:v>57781</c:v>
                </c:pt>
                <c:pt idx="9" formatCode="#,##0">
                  <c:v>56746</c:v>
                </c:pt>
                <c:pt idx="10">
                  <c:v>48183</c:v>
                </c:pt>
                <c:pt idx="11">
                  <c:v>44332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'Boks 4.2_Fig1'!$C$3</c:f>
              <c:strCache>
                <c:ptCount val="1"/>
                <c:pt idx="0">
                  <c:v>2012</c:v>
                </c:pt>
              </c:strCache>
            </c:strRef>
          </c:tx>
          <c:spPr>
            <a:ln w="254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'Boks 4.2_Fig1'!$A$4:$A$19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'Boks 4.2_Fig1'!$C$4:$C$19</c:f>
              <c:numCache>
                <c:formatCode>General</c:formatCode>
                <c:ptCount val="16"/>
                <c:pt idx="6" formatCode="#,##0">
                  <c:v>65565</c:v>
                </c:pt>
                <c:pt idx="7" formatCode="#,##0">
                  <c:v>65760</c:v>
                </c:pt>
                <c:pt idx="8" formatCode="#,##0">
                  <c:v>65888</c:v>
                </c:pt>
                <c:pt idx="9" formatCode="#,##0">
                  <c:v>66350</c:v>
                </c:pt>
                <c:pt idx="10" formatCode="#,##0">
                  <c:v>66904</c:v>
                </c:pt>
                <c:pt idx="11" formatCode="#,##0">
                  <c:v>67028</c:v>
                </c:pt>
                <c:pt idx="12" formatCode="#,##0">
                  <c:v>66126</c:v>
                </c:pt>
                <c:pt idx="13" formatCode="#,##0">
                  <c:v>64287</c:v>
                </c:pt>
                <c:pt idx="14" formatCode="#,##0">
                  <c:v>62818</c:v>
                </c:pt>
                <c:pt idx="15" formatCode="#,##0">
                  <c:v>61399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'Boks 4.2_Fig1'!$D$3</c:f>
              <c:strCache>
                <c:ptCount val="1"/>
                <c:pt idx="0">
                  <c:v>2012 LLML</c:v>
                </c:pt>
              </c:strCache>
            </c:strRef>
          </c:tx>
          <c:spPr>
            <a:ln w="158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'Boks 4.2_Fig1'!$A$4:$A$19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'Boks 4.2_Fig1'!$D$4:$D$19</c:f>
              <c:numCache>
                <c:formatCode>General</c:formatCode>
                <c:ptCount val="16"/>
                <c:pt idx="6" formatCode="#,##0">
                  <c:v>65565</c:v>
                </c:pt>
                <c:pt idx="7" formatCode="#,##0">
                  <c:v>50687</c:v>
                </c:pt>
                <c:pt idx="8" formatCode="#,##0">
                  <c:v>49160</c:v>
                </c:pt>
                <c:pt idx="9" formatCode="#,##0">
                  <c:v>47871</c:v>
                </c:pt>
                <c:pt idx="10" formatCode="#,##0">
                  <c:v>46079</c:v>
                </c:pt>
                <c:pt idx="11" formatCode="#,##0">
                  <c:v>43825</c:v>
                </c:pt>
                <c:pt idx="12" formatCode="#,##0">
                  <c:v>41454</c:v>
                </c:pt>
                <c:pt idx="13" formatCode="#,##0">
                  <c:v>39103</c:v>
                </c:pt>
                <c:pt idx="14" formatCode="#,##0">
                  <c:v>37039</c:v>
                </c:pt>
                <c:pt idx="15" formatCode="#,##0">
                  <c:v>34772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'Boks 4.2_Fig1'!$E$3</c:f>
              <c:strCache>
                <c:ptCount val="1"/>
                <c:pt idx="0">
                  <c:v>2012 HHMH</c:v>
                </c:pt>
              </c:strCache>
            </c:strRef>
          </c:tx>
          <c:spPr>
            <a:ln w="158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'Boks 4.2_Fig1'!$A$4:$A$19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'Boks 4.2_Fig1'!$E$4:$E$19</c:f>
              <c:numCache>
                <c:formatCode>General</c:formatCode>
                <c:ptCount val="16"/>
                <c:pt idx="6" formatCode="#,##0">
                  <c:v>65565</c:v>
                </c:pt>
                <c:pt idx="7" formatCode="#,##0">
                  <c:v>79517</c:v>
                </c:pt>
                <c:pt idx="8" formatCode="#,##0">
                  <c:v>80113</c:v>
                </c:pt>
                <c:pt idx="9" formatCode="#,##0">
                  <c:v>81156</c:v>
                </c:pt>
                <c:pt idx="10" formatCode="#,##0">
                  <c:v>82944</c:v>
                </c:pt>
                <c:pt idx="11" formatCode="#,##0">
                  <c:v>84239</c:v>
                </c:pt>
                <c:pt idx="12" formatCode="#,##0">
                  <c:v>84374</c:v>
                </c:pt>
                <c:pt idx="13" formatCode="#,##0">
                  <c:v>84035</c:v>
                </c:pt>
                <c:pt idx="14" formatCode="#,##0">
                  <c:v>84643</c:v>
                </c:pt>
                <c:pt idx="15" formatCode="#,##0">
                  <c:v>86828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'Boks 4.2_Fig1'!$F$3</c:f>
              <c:strCache>
                <c:ptCount val="1"/>
                <c:pt idx="0">
                  <c:v>2014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'Boks 4.2_Fig1'!$A$4:$A$19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'Boks 4.2_Fig1'!$F$4:$F$19</c:f>
              <c:numCache>
                <c:formatCode>General</c:formatCode>
                <c:ptCount val="16"/>
                <c:pt idx="8" formatCode="#,##0">
                  <c:v>57781</c:v>
                </c:pt>
                <c:pt idx="9" formatCode="#,##0">
                  <c:v>58418</c:v>
                </c:pt>
                <c:pt idx="10" formatCode="#,##0">
                  <c:v>58084</c:v>
                </c:pt>
                <c:pt idx="11" formatCode="#,##0">
                  <c:v>57914</c:v>
                </c:pt>
                <c:pt idx="12" formatCode="#,##0">
                  <c:v>56864</c:v>
                </c:pt>
                <c:pt idx="13" formatCode="#,##0">
                  <c:v>55444</c:v>
                </c:pt>
                <c:pt idx="14" formatCode="#,##0">
                  <c:v>54326</c:v>
                </c:pt>
                <c:pt idx="15" formatCode="#,##0">
                  <c:v>53350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'Boks 4.2_Fig1'!$G$3</c:f>
              <c:strCache>
                <c:ptCount val="1"/>
                <c:pt idx="0">
                  <c:v>2014 LLML</c:v>
                </c:pt>
              </c:strCache>
            </c:strRef>
          </c:tx>
          <c:spPr>
            <a:ln w="158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'Boks 4.2_Fig1'!$A$4:$A$19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'Boks 4.2_Fig1'!$G$4:$G$19</c:f>
              <c:numCache>
                <c:formatCode>General</c:formatCode>
                <c:ptCount val="16"/>
                <c:pt idx="8" formatCode="#,##0">
                  <c:v>57781</c:v>
                </c:pt>
                <c:pt idx="9" formatCode="#,##0">
                  <c:v>45802</c:v>
                </c:pt>
                <c:pt idx="10" formatCode="#,##0">
                  <c:v>42772</c:v>
                </c:pt>
                <c:pt idx="11" formatCode="#,##0">
                  <c:v>40146</c:v>
                </c:pt>
                <c:pt idx="12" formatCode="#,##0">
                  <c:v>36849</c:v>
                </c:pt>
                <c:pt idx="13" formatCode="#,##0">
                  <c:v>35180</c:v>
                </c:pt>
                <c:pt idx="14" formatCode="#,##0">
                  <c:v>33731</c:v>
                </c:pt>
                <c:pt idx="15" formatCode="#,##0">
                  <c:v>32505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'Boks 4.2_Fig1'!$H$3</c:f>
              <c:strCache>
                <c:ptCount val="1"/>
                <c:pt idx="0">
                  <c:v>2014 HHMH</c:v>
                </c:pt>
              </c:strCache>
            </c:strRef>
          </c:tx>
          <c:spPr>
            <a:ln w="158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'Boks 4.2_Fig1'!$A$4:$A$19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'Boks 4.2_Fig1'!$H$4:$H$19</c:f>
              <c:numCache>
                <c:formatCode>General</c:formatCode>
                <c:ptCount val="16"/>
                <c:pt idx="8" formatCode="#,##0">
                  <c:v>57781</c:v>
                </c:pt>
                <c:pt idx="9" formatCode="#,##0">
                  <c:v>70969</c:v>
                </c:pt>
                <c:pt idx="10" formatCode="#,##0">
                  <c:v>74438</c:v>
                </c:pt>
                <c:pt idx="11" formatCode="#,##0">
                  <c:v>76915</c:v>
                </c:pt>
                <c:pt idx="12" formatCode="#,##0">
                  <c:v>78259</c:v>
                </c:pt>
                <c:pt idx="13" formatCode="#,##0">
                  <c:v>79720</c:v>
                </c:pt>
                <c:pt idx="14" formatCode="#,##0">
                  <c:v>79603</c:v>
                </c:pt>
                <c:pt idx="15" formatCode="#,##0">
                  <c:v>79595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'Boks 4.2_Fig1'!$I$3</c:f>
              <c:strCache>
                <c:ptCount val="1"/>
                <c:pt idx="0">
                  <c:v>2016</c:v>
                </c:pt>
              </c:strCache>
            </c:strRef>
          </c:tx>
          <c:spPr>
            <a:ln w="2540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'Boks 4.2_Fig1'!$A$4:$A$19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'Boks 4.2_Fig1'!$I$4:$I$19</c:f>
              <c:numCache>
                <c:formatCode>General</c:formatCode>
                <c:ptCount val="16"/>
                <c:pt idx="10">
                  <c:v>48183</c:v>
                </c:pt>
                <c:pt idx="11">
                  <c:v>56600</c:v>
                </c:pt>
                <c:pt idx="12">
                  <c:v>57500</c:v>
                </c:pt>
                <c:pt idx="13">
                  <c:v>56400</c:v>
                </c:pt>
                <c:pt idx="14">
                  <c:v>51000</c:v>
                </c:pt>
                <c:pt idx="15">
                  <c:v>48000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'Boks 4.2_Fig1'!$J$3</c:f>
              <c:strCache>
                <c:ptCount val="1"/>
                <c:pt idx="0">
                  <c:v>Lav nasjonal vekst LLML</c:v>
                </c:pt>
              </c:strCache>
            </c:strRef>
          </c:tx>
          <c:spPr>
            <a:ln w="158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'Boks 4.2_Fig1'!$A$4:$A$19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'Boks 4.2_Fig1'!$J$4:$J$19</c:f>
              <c:numCache>
                <c:formatCode>General</c:formatCode>
                <c:ptCount val="16"/>
                <c:pt idx="10">
                  <c:v>48183</c:v>
                </c:pt>
                <c:pt idx="11">
                  <c:v>38100</c:v>
                </c:pt>
                <c:pt idx="12">
                  <c:v>34600</c:v>
                </c:pt>
                <c:pt idx="13">
                  <c:v>33000</c:v>
                </c:pt>
                <c:pt idx="14">
                  <c:v>30300</c:v>
                </c:pt>
                <c:pt idx="15">
                  <c:v>28900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'Boks 4.2_Fig1'!$K$3</c:f>
              <c:strCache>
                <c:ptCount val="1"/>
                <c:pt idx="0">
                  <c:v>Høy nasjonal vekst HHMH</c:v>
                </c:pt>
              </c:strCache>
            </c:strRef>
          </c:tx>
          <c:spPr>
            <a:ln w="158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'Boks 4.2_Fig1'!$A$4:$A$19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'Boks 4.2_Fig1'!$K$4:$K$19</c:f>
              <c:numCache>
                <c:formatCode>General</c:formatCode>
                <c:ptCount val="16"/>
                <c:pt idx="10">
                  <c:v>48183</c:v>
                </c:pt>
                <c:pt idx="11">
                  <c:v>75000</c:v>
                </c:pt>
                <c:pt idx="12">
                  <c:v>81000</c:v>
                </c:pt>
                <c:pt idx="13">
                  <c:v>80700</c:v>
                </c:pt>
                <c:pt idx="14">
                  <c:v>73200</c:v>
                </c:pt>
                <c:pt idx="15">
                  <c:v>69100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106592"/>
        <c:axId val="145106984"/>
      </c:lineChart>
      <c:catAx>
        <c:axId val="1451065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nb-NO"/>
          </a:p>
        </c:txPr>
        <c:crossAx val="145106984"/>
        <c:crosses val="autoZero"/>
        <c:auto val="1"/>
        <c:lblAlgn val="ctr"/>
        <c:lblOffset val="100"/>
        <c:tickLblSkip val="5"/>
        <c:noMultiLvlLbl val="0"/>
      </c:catAx>
      <c:valAx>
        <c:axId val="145106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nb-NO"/>
          </a:p>
        </c:txPr>
        <c:crossAx val="145106592"/>
        <c:crosses val="autoZero"/>
        <c:crossBetween val="between"/>
      </c:valAx>
      <c:spPr>
        <a:noFill/>
        <a:ln w="9525">
          <a:solidFill>
            <a:schemeClr val="bg1">
              <a:lumMod val="85000"/>
            </a:schemeClr>
          </a:solidFill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26166666666666666"/>
          <c:y val="0.5379225694444445"/>
          <c:w val="0.26084967320261443"/>
          <c:h val="0.193084375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vert="horz"/>
        <a:lstStyle/>
        <a:p>
          <a:pPr>
            <a:defRPr/>
          </a:pPr>
          <a:endParaRPr lang="nb-NO"/>
        </a:p>
      </c:txPr>
    </c:legend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>
        <a:defRPr sz="800" baseline="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nb-NO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59117647058823"/>
          <c:y val="0.2004107638888889"/>
          <c:w val="0.83053104575163395"/>
          <c:h val="0.67569791666666668"/>
        </c:manualLayout>
      </c:layout>
      <c:barChart>
        <c:barDir val="col"/>
        <c:grouping val="clustered"/>
        <c:varyColors val="0"/>
        <c:ser>
          <c:idx val="0"/>
          <c:order val="2"/>
          <c:tx>
            <c:strRef>
              <c:f>Fig_5.4!$D$33</c:f>
              <c:strCache>
                <c:ptCount val="1"/>
                <c:pt idx="0">
                  <c:v>Overskudd</c:v>
                </c:pt>
              </c:strCache>
            </c:strRef>
          </c:tx>
          <c:spPr>
            <a:solidFill>
              <a:srgbClr val="0774D0"/>
            </a:solidFill>
            <a:ln w="12700">
              <a:solidFill>
                <a:srgbClr val="0774D0"/>
              </a:solidFill>
              <a:prstDash val="solid"/>
            </a:ln>
          </c:spPr>
          <c:invertIfNegative val="0"/>
          <c:cat>
            <c:numRef>
              <c:f>Fig_5.4!$A$34:$A$72</c:f>
              <c:numCache>
                <c:formatCode>General</c:formatCode>
                <c:ptCount val="39"/>
                <c:pt idx="0">
                  <c:v>1978</c:v>
                </c:pt>
                <c:pt idx="7">
                  <c:v>1985</c:v>
                </c:pt>
                <c:pt idx="12">
                  <c:v>1990</c:v>
                </c:pt>
                <c:pt idx="17">
                  <c:v>1995</c:v>
                </c:pt>
                <c:pt idx="22">
                  <c:v>2000</c:v>
                </c:pt>
                <c:pt idx="27">
                  <c:v>2005</c:v>
                </c:pt>
                <c:pt idx="32">
                  <c:v>2010</c:v>
                </c:pt>
                <c:pt idx="38">
                  <c:v>2016</c:v>
                </c:pt>
              </c:numCache>
            </c:numRef>
          </c:cat>
          <c:val>
            <c:numRef>
              <c:f>Fig_5.4!$D$34:$D$72</c:f>
              <c:numCache>
                <c:formatCode>0.0</c:formatCode>
                <c:ptCount val="39"/>
                <c:pt idx="0">
                  <c:v>0.52975136128058786</c:v>
                </c:pt>
                <c:pt idx="1">
                  <c:v>1.6375103598731913</c:v>
                </c:pt>
                <c:pt idx="2">
                  <c:v>4.4482985053993502</c:v>
                </c:pt>
                <c:pt idx="3">
                  <c:v>4.3261472879048144</c:v>
                </c:pt>
                <c:pt idx="4">
                  <c:v>3.3569529462684726</c:v>
                </c:pt>
                <c:pt idx="5">
                  <c:v>5.5964879897343973</c:v>
                </c:pt>
                <c:pt idx="6">
                  <c:v>6.506991308742986</c:v>
                </c:pt>
                <c:pt idx="7">
                  <c:v>9.450890999676389</c:v>
                </c:pt>
                <c:pt idx="8">
                  <c:v>5.9218474239276322</c:v>
                </c:pt>
                <c:pt idx="9">
                  <c:v>4.3150226422524121</c:v>
                </c:pt>
                <c:pt idx="10">
                  <c:v>2.220201058902187</c:v>
                </c:pt>
                <c:pt idx="11">
                  <c:v>1.4982325174455116</c:v>
                </c:pt>
                <c:pt idx="12">
                  <c:v>2.2174805963779907</c:v>
                </c:pt>
                <c:pt idx="13">
                  <c:v>-0.20263591224763855</c:v>
                </c:pt>
                <c:pt idx="14">
                  <c:v>-2.0636015806309977</c:v>
                </c:pt>
                <c:pt idx="15">
                  <c:v>-1.3700023380874444</c:v>
                </c:pt>
                <c:pt idx="16">
                  <c:v>0.1034279453838035</c:v>
                </c:pt>
                <c:pt idx="17">
                  <c:v>3.1542148259206497</c:v>
                </c:pt>
                <c:pt idx="18">
                  <c:v>6.1620981987508729</c:v>
                </c:pt>
                <c:pt idx="19">
                  <c:v>7.4866558488211945</c:v>
                </c:pt>
                <c:pt idx="20">
                  <c:v>3.2523435511936123</c:v>
                </c:pt>
                <c:pt idx="21">
                  <c:v>5.8724769910113048</c:v>
                </c:pt>
                <c:pt idx="22">
                  <c:v>15.102136368399202</c:v>
                </c:pt>
                <c:pt idx="23">
                  <c:v>13.185796872653132</c:v>
                </c:pt>
                <c:pt idx="24">
                  <c:v>9.0460017139037081</c:v>
                </c:pt>
                <c:pt idx="25">
                  <c:v>7.2455580438042917</c:v>
                </c:pt>
                <c:pt idx="26">
                  <c:v>10.923236555271913</c:v>
                </c:pt>
                <c:pt idx="27">
                  <c:v>14.819285831361597</c:v>
                </c:pt>
                <c:pt idx="28">
                  <c:v>18.020847627783354</c:v>
                </c:pt>
                <c:pt idx="29">
                  <c:v>17.121565913898738</c:v>
                </c:pt>
                <c:pt idx="30">
                  <c:v>18.695890810553546</c:v>
                </c:pt>
                <c:pt idx="31">
                  <c:v>10.338733455762815</c:v>
                </c:pt>
                <c:pt idx="32">
                  <c:v>11.009235589973935</c:v>
                </c:pt>
                <c:pt idx="33">
                  <c:v>13.448339221045474</c:v>
                </c:pt>
                <c:pt idx="34">
                  <c:v>13.845605434762081</c:v>
                </c:pt>
                <c:pt idx="35">
                  <c:v>10.788588189248662</c:v>
                </c:pt>
                <c:pt idx="36">
                  <c:v>8.7658432713841776</c:v>
                </c:pt>
                <c:pt idx="37">
                  <c:v>5.9875224263039497</c:v>
                </c:pt>
                <c:pt idx="38">
                  <c:v>3.1298555518027826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107768"/>
        <c:axId val="145108160"/>
      </c:barChart>
      <c:lineChart>
        <c:grouping val="standard"/>
        <c:varyColors val="0"/>
        <c:ser>
          <c:idx val="1"/>
          <c:order val="0"/>
          <c:tx>
            <c:strRef>
              <c:f>Fig_5.4!$B$33</c:f>
              <c:strCache>
                <c:ptCount val="1"/>
                <c:pt idx="0">
                  <c:v>Totale inntekter</c:v>
                </c:pt>
              </c:strCache>
            </c:strRef>
          </c:tx>
          <c:spPr>
            <a:ln w="25400">
              <a:solidFill>
                <a:srgbClr val="3E8601"/>
              </a:solidFill>
              <a:prstDash val="solid"/>
            </a:ln>
          </c:spPr>
          <c:marker>
            <c:symbol val="none"/>
          </c:marker>
          <c:cat>
            <c:numRef>
              <c:f>Fig_5.4!$A$34:$A$72</c:f>
              <c:numCache>
                <c:formatCode>General</c:formatCode>
                <c:ptCount val="39"/>
                <c:pt idx="0">
                  <c:v>1978</c:v>
                </c:pt>
                <c:pt idx="7">
                  <c:v>1985</c:v>
                </c:pt>
                <c:pt idx="12">
                  <c:v>1990</c:v>
                </c:pt>
                <c:pt idx="17">
                  <c:v>1995</c:v>
                </c:pt>
                <c:pt idx="22">
                  <c:v>2000</c:v>
                </c:pt>
                <c:pt idx="27">
                  <c:v>2005</c:v>
                </c:pt>
                <c:pt idx="32">
                  <c:v>2010</c:v>
                </c:pt>
                <c:pt idx="38">
                  <c:v>2016</c:v>
                </c:pt>
              </c:numCache>
            </c:numRef>
          </c:cat>
          <c:val>
            <c:numRef>
              <c:f>Fig_5.4!$B$34:$B$72</c:f>
              <c:numCache>
                <c:formatCode>0.0</c:formatCode>
                <c:ptCount val="39"/>
                <c:pt idx="0">
                  <c:v>46.787459817621205</c:v>
                </c:pt>
                <c:pt idx="1">
                  <c:v>47.199396432858734</c:v>
                </c:pt>
                <c:pt idx="2">
                  <c:v>49.17320966824704</c:v>
                </c:pt>
                <c:pt idx="3">
                  <c:v>48.563475821409099</c:v>
                </c:pt>
                <c:pt idx="4">
                  <c:v>48.31286712421938</c:v>
                </c:pt>
                <c:pt idx="5">
                  <c:v>50.188254602952917</c:v>
                </c:pt>
                <c:pt idx="6">
                  <c:v>49.215772992738202</c:v>
                </c:pt>
                <c:pt idx="7">
                  <c:v>51.55813812895402</c:v>
                </c:pt>
                <c:pt idx="8">
                  <c:v>51.626102183659761</c:v>
                </c:pt>
                <c:pt idx="9">
                  <c:v>52.277377436503244</c:v>
                </c:pt>
                <c:pt idx="10">
                  <c:v>52.357382499804238</c:v>
                </c:pt>
                <c:pt idx="11">
                  <c:v>51.311606115983544</c:v>
                </c:pt>
                <c:pt idx="12">
                  <c:v>52.701570959912516</c:v>
                </c:pt>
                <c:pt idx="13">
                  <c:v>51.542804779726794</c:v>
                </c:pt>
                <c:pt idx="14">
                  <c:v>51.050002890198286</c:v>
                </c:pt>
                <c:pt idx="15">
                  <c:v>50.565115735328504</c:v>
                </c:pt>
                <c:pt idx="16">
                  <c:v>51.220572353308967</c:v>
                </c:pt>
                <c:pt idx="17">
                  <c:v>51.807036269473095</c:v>
                </c:pt>
                <c:pt idx="18">
                  <c:v>52.545993626363831</c:v>
                </c:pt>
                <c:pt idx="19">
                  <c:v>52.349814776522706</c:v>
                </c:pt>
                <c:pt idx="20">
                  <c:v>50.411539969325794</c:v>
                </c:pt>
                <c:pt idx="21">
                  <c:v>51.749504819858714</c:v>
                </c:pt>
                <c:pt idx="22">
                  <c:v>56.088855523560795</c:v>
                </c:pt>
                <c:pt idx="23">
                  <c:v>56.078640661900756</c:v>
                </c:pt>
                <c:pt idx="24">
                  <c:v>54.815306685570455</c:v>
                </c:pt>
                <c:pt idx="25">
                  <c:v>54.550871103158592</c:v>
                </c:pt>
                <c:pt idx="26">
                  <c:v>55.343519375346872</c:v>
                </c:pt>
                <c:pt idx="27">
                  <c:v>56.325976323090366</c:v>
                </c:pt>
                <c:pt idx="28">
                  <c:v>58.271114858764818</c:v>
                </c:pt>
                <c:pt idx="29">
                  <c:v>57.979982645782023</c:v>
                </c:pt>
                <c:pt idx="30">
                  <c:v>58.354904083089608</c:v>
                </c:pt>
                <c:pt idx="31">
                  <c:v>55.732317349728234</c:v>
                </c:pt>
                <c:pt idx="32">
                  <c:v>55.337210420182473</c:v>
                </c:pt>
                <c:pt idx="33">
                  <c:v>56.612116234648404</c:v>
                </c:pt>
                <c:pt idx="34">
                  <c:v>56.140311236176352</c:v>
                </c:pt>
                <c:pt idx="35">
                  <c:v>54.135638497050273</c:v>
                </c:pt>
                <c:pt idx="36">
                  <c:v>53.922004756762817</c:v>
                </c:pt>
                <c:pt idx="37">
                  <c:v>54.02512259285124</c:v>
                </c:pt>
                <c:pt idx="38">
                  <c:v>53.409390723552129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Fig_5.4!$C$33</c:f>
              <c:strCache>
                <c:ptCount val="1"/>
                <c:pt idx="0">
                  <c:v>Totale utgifter</c:v>
                </c:pt>
              </c:strCache>
            </c:strRef>
          </c:tx>
          <c:spPr>
            <a:ln w="25400">
              <a:solidFill>
                <a:srgbClr val="6A0788"/>
              </a:solidFill>
              <a:prstDash val="solid"/>
            </a:ln>
          </c:spPr>
          <c:marker>
            <c:symbol val="none"/>
          </c:marker>
          <c:cat>
            <c:numRef>
              <c:f>Fig_5.4!$A$34:$A$72</c:f>
              <c:numCache>
                <c:formatCode>General</c:formatCode>
                <c:ptCount val="39"/>
                <c:pt idx="0">
                  <c:v>1978</c:v>
                </c:pt>
                <c:pt idx="7">
                  <c:v>1985</c:v>
                </c:pt>
                <c:pt idx="12">
                  <c:v>1990</c:v>
                </c:pt>
                <c:pt idx="17">
                  <c:v>1995</c:v>
                </c:pt>
                <c:pt idx="22">
                  <c:v>2000</c:v>
                </c:pt>
                <c:pt idx="27">
                  <c:v>2005</c:v>
                </c:pt>
                <c:pt idx="32">
                  <c:v>2010</c:v>
                </c:pt>
                <c:pt idx="38">
                  <c:v>2016</c:v>
                </c:pt>
              </c:numCache>
            </c:numRef>
          </c:cat>
          <c:val>
            <c:numRef>
              <c:f>Fig_5.4!$C$34:$C$72</c:f>
              <c:numCache>
                <c:formatCode>0.0</c:formatCode>
                <c:ptCount val="39"/>
                <c:pt idx="0">
                  <c:v>46.257708456340616</c:v>
                </c:pt>
                <c:pt idx="1">
                  <c:v>45.561886072985544</c:v>
                </c:pt>
                <c:pt idx="2">
                  <c:v>44.72491116284769</c:v>
                </c:pt>
                <c:pt idx="3">
                  <c:v>44.237328533504289</c:v>
                </c:pt>
                <c:pt idx="4">
                  <c:v>44.955914177950909</c:v>
                </c:pt>
                <c:pt idx="5">
                  <c:v>44.591766613218518</c:v>
                </c:pt>
                <c:pt idx="6">
                  <c:v>42.708781683995213</c:v>
                </c:pt>
                <c:pt idx="7">
                  <c:v>42.107247129277638</c:v>
                </c:pt>
                <c:pt idx="8">
                  <c:v>45.70425475973213</c:v>
                </c:pt>
                <c:pt idx="9">
                  <c:v>47.962354794250842</c:v>
                </c:pt>
                <c:pt idx="10">
                  <c:v>50.137181440902054</c:v>
                </c:pt>
                <c:pt idx="11">
                  <c:v>49.813373598538035</c:v>
                </c:pt>
                <c:pt idx="12">
                  <c:v>50.484090363534527</c:v>
                </c:pt>
                <c:pt idx="13">
                  <c:v>51.74544069197443</c:v>
                </c:pt>
                <c:pt idx="14">
                  <c:v>53.113604470829287</c:v>
                </c:pt>
                <c:pt idx="15">
                  <c:v>51.935118073415943</c:v>
                </c:pt>
                <c:pt idx="16">
                  <c:v>51.117144407925167</c:v>
                </c:pt>
                <c:pt idx="17">
                  <c:v>48.65282144355244</c:v>
                </c:pt>
                <c:pt idx="18">
                  <c:v>46.384085062726555</c:v>
                </c:pt>
                <c:pt idx="19">
                  <c:v>44.863158927701512</c:v>
                </c:pt>
                <c:pt idx="20">
                  <c:v>47.159282388462096</c:v>
                </c:pt>
                <c:pt idx="21">
                  <c:v>45.87702782884741</c:v>
                </c:pt>
                <c:pt idx="22">
                  <c:v>40.986719155161602</c:v>
                </c:pt>
                <c:pt idx="23">
                  <c:v>42.892907703959835</c:v>
                </c:pt>
                <c:pt idx="24">
                  <c:v>45.769304971666749</c:v>
                </c:pt>
                <c:pt idx="25">
                  <c:v>47.305313059354305</c:v>
                </c:pt>
                <c:pt idx="26">
                  <c:v>44.420282820074966</c:v>
                </c:pt>
                <c:pt idx="27">
                  <c:v>41.506640213741782</c:v>
                </c:pt>
                <c:pt idx="28">
                  <c:v>40.250267230981464</c:v>
                </c:pt>
                <c:pt idx="29">
                  <c:v>40.858416731883288</c:v>
                </c:pt>
                <c:pt idx="30">
                  <c:v>39.659013272536058</c:v>
                </c:pt>
                <c:pt idx="31">
                  <c:v>45.39358389396542</c:v>
                </c:pt>
                <c:pt idx="32">
                  <c:v>44.327974830208539</c:v>
                </c:pt>
                <c:pt idx="33">
                  <c:v>43.163812830568205</c:v>
                </c:pt>
                <c:pt idx="34">
                  <c:v>42.294739525861253</c:v>
                </c:pt>
                <c:pt idx="35">
                  <c:v>43.347050307801616</c:v>
                </c:pt>
                <c:pt idx="36">
                  <c:v>45.156161485378639</c:v>
                </c:pt>
                <c:pt idx="37">
                  <c:v>48.037600166547286</c:v>
                </c:pt>
                <c:pt idx="38">
                  <c:v>50.279567307769554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107768"/>
        <c:axId val="145108160"/>
      </c:lineChart>
      <c:catAx>
        <c:axId val="145107768"/>
        <c:scaling>
          <c:orientation val="minMax"/>
        </c:scaling>
        <c:delete val="0"/>
        <c:axPos val="b"/>
        <c:majorGridlines>
          <c:spPr>
            <a:ln w="12700">
              <a:noFill/>
              <a:prstDash val="solid"/>
            </a:ln>
          </c:spPr>
        </c:majorGridlines>
        <c:numFmt formatCode="General" sourceLinked="1"/>
        <c:majorTickMark val="cross"/>
        <c:minorTickMark val="none"/>
        <c:tickLblPos val="low"/>
        <c:spPr>
          <a:ln w="9525">
            <a:noFill/>
          </a:ln>
        </c:spPr>
        <c:txPr>
          <a:bodyPr rot="0" vert="horz"/>
          <a:lstStyle/>
          <a:p>
            <a:pPr rtl="0">
              <a:defRPr/>
            </a:pPr>
            <a:endParaRPr lang="nb-NO"/>
          </a:p>
        </c:txPr>
        <c:crossAx val="1451081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45108160"/>
        <c:scaling>
          <c:orientation val="minMax"/>
          <c:max val="60"/>
          <c:min val="-5"/>
        </c:scaling>
        <c:delete val="0"/>
        <c:axPos val="l"/>
        <c:majorGridlines>
          <c:spPr>
            <a:ln w="12700">
              <a:solidFill>
                <a:srgbClr val="D9D9D9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r">
                  <a:defRPr/>
                </a:pPr>
                <a:r>
                  <a:rPr lang="nb-NO"/>
                  <a:t>Prosent</a:t>
                </a:r>
              </a:p>
            </c:rich>
          </c:tx>
          <c:layout>
            <c:manualLayout>
              <c:xMode val="edge"/>
              <c:yMode val="edge"/>
              <c:x val="0"/>
              <c:y val="0.11465277777777778"/>
            </c:manualLayout>
          </c:layout>
          <c:overlay val="0"/>
        </c:title>
        <c:numFmt formatCode="#,##0" sourceLinked="0"/>
        <c:majorTickMark val="cross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145107768"/>
        <c:crosses val="autoZero"/>
        <c:crossBetween val="between"/>
        <c:majorUnit val="5"/>
      </c:valAx>
      <c:spPr>
        <a:solidFill>
          <a:srgbClr val="FFFFFF"/>
        </a:solidFill>
        <a:ln w="12700">
          <a:solidFill>
            <a:sysClr val="window" lastClr="FFFFFF">
              <a:lumMod val="85000"/>
            </a:sysClr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284313725490196"/>
          <c:y val="0.48397604166666669"/>
          <c:w val="0.36937908496732025"/>
          <c:h val="0.14993055555555557"/>
        </c:manualLayout>
      </c:layout>
      <c:overlay val="0"/>
      <c:spPr>
        <a:solidFill>
          <a:srgbClr val="FFFFFF"/>
        </a:solidFill>
        <a:ln w="12700">
          <a:noFill/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9525">
      <a:noFill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nb-NO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0.04841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8245475" cy="12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0.95535</cdr:y>
    </cdr:from>
    <cdr:to>
      <cdr:x>1</cdr:x>
      <cdr:y>0.99779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51416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8A57BECC-CDD3-4638-A7F4-8452B030D7FF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Kilde: Statistisk sentralbyrå.</a:t>
          </a:fld>
          <a:endParaRPr lang="nb-NO" sz="700" b="0">
            <a:latin typeface="Open Sans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0.04841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8245475" cy="12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0.95756</cdr:y>
    </cdr:from>
    <cdr:to>
      <cdr:x>1</cdr:x>
      <cdr:y>1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57787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3A793E27-81FB-4C90-88FE-7F7338E573BF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Kilde: Statistisk sentralbyrå.</a:t>
          </a:fld>
          <a:endParaRPr lang="nb-NO" sz="700" b="0">
            <a:latin typeface="Open Sans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0.04841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8245475" cy="12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0.94543</cdr:y>
    </cdr:from>
    <cdr:to>
      <cdr:x>1</cdr:x>
      <cdr:y>0.98787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22841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2E425655-00B0-4BC9-8404-D80023580293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Kilde: Statistisk sentralbyrå.</a:t>
          </a:fld>
          <a:endParaRPr lang="nb-NO" sz="700" b="0">
            <a:latin typeface="Open Sans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0.04841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8245475" cy="12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0.95756</cdr:y>
    </cdr:from>
    <cdr:to>
      <cdr:x>1</cdr:x>
      <cdr:y>1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57787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0483552A-7465-4F11-97D8-6FC163A30158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 Statistisk sentralbyrå.</a:t>
          </a:fld>
          <a:endParaRPr lang="nb-NO" sz="700" b="0">
            <a:latin typeface="Open Sans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0.04841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8245475" cy="12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0.94543</cdr:y>
    </cdr:from>
    <cdr:to>
      <cdr:x>1</cdr:x>
      <cdr:y>0.98787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22841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C439C38C-B48D-4DE8-BC17-3EE0D70F62A8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Kilde: Statistisk sentralbyrå.</a:t>
          </a:fld>
          <a:endParaRPr lang="nb-NO" sz="700" b="0">
            <a:latin typeface="Open Sans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0.04841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8245475" cy="12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0.95535</cdr:y>
    </cdr:from>
    <cdr:to>
      <cdr:x>1</cdr:x>
      <cdr:y>0.99779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51416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399C5511-A2BB-42B4-8379-394BFBCD1B01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Kilde: Statistisk sentralbyrå.</a:t>
          </a:fld>
          <a:endParaRPr lang="nb-NO" sz="700" b="0">
            <a:latin typeface="Open Sans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0.04841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8245475" cy="12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0.95756</cdr:y>
    </cdr:from>
    <cdr:to>
      <cdr:x>1</cdr:x>
      <cdr:y>1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57787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0483552A-7465-4F11-97D8-6FC163A30158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 Statistisk sentralbyrå.</a:t>
          </a:fld>
          <a:endParaRPr lang="nb-NO" sz="700" b="0">
            <a:latin typeface="Open San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0.04841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8245475" cy="12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0.92012</cdr:y>
    </cdr:from>
    <cdr:to>
      <cdr:x>1</cdr:x>
      <cdr:y>1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902838"/>
          <a:ext cx="6372000" cy="244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BBB5CCFE-E4C6-4D96-B32B-81751AD60817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Kilde: OECD, Statistisk sentralbyrå og Bergeaud, A., Cette, G. og Lecat, R. (2015), Productivity Trends in Advanced Countries between 1890 and 2012. Review of Income and Wealth. doi: 10.1111/roiw.12185.</a:t>
          </a:fld>
          <a:endParaRPr lang="nb-NO" sz="700" b="0">
            <a:latin typeface="Open Sans"/>
          </a:endParaRPr>
        </a:p>
      </cdr:txBody>
    </cdr:sp>
  </cdr:relSizeAnchor>
  <cdr:relSizeAnchor xmlns:cdr="http://schemas.openxmlformats.org/drawingml/2006/chartDrawing">
    <cdr:from>
      <cdr:x>0.00797</cdr:x>
      <cdr:y>0.91307</cdr:y>
    </cdr:from>
    <cdr:to>
      <cdr:x>0.09019</cdr:x>
      <cdr:y>0.95354</cdr:y>
    </cdr:to>
    <cdr:sp macro="" textlink="">
      <cdr:nvSpPr>
        <cdr:cNvPr id="4" name="TekstSylinder 3"/>
        <cdr:cNvSpPr txBox="1"/>
      </cdr:nvSpPr>
      <cdr:spPr>
        <a:xfrm xmlns:a="http://schemas.openxmlformats.org/drawingml/2006/main">
          <a:off x="50800" y="2794000"/>
          <a:ext cx="523875" cy="123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</cdr:x>
      <cdr:y>0.79167</cdr:y>
    </cdr:from>
    <cdr:to>
      <cdr:x>1</cdr:x>
      <cdr:y>0.92864</cdr:y>
    </cdr:to>
    <cdr:sp macro="" textlink="">
      <cdr:nvSpPr>
        <cdr:cNvPr id="5" name="TekstSylinder 4"/>
        <cdr:cNvSpPr txBox="1"/>
      </cdr:nvSpPr>
      <cdr:spPr>
        <a:xfrm xmlns:a="http://schemas.openxmlformats.org/drawingml/2006/main">
          <a:off x="0" y="2422524"/>
          <a:ext cx="6372000" cy="419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l"/>
          <a:r>
            <a:rPr lang="nb-NO" sz="700">
              <a:effectLst/>
              <a:latin typeface="Open Sans" pitchFamily="34" charset="0"/>
              <a:ea typeface="Open Sans" pitchFamily="34" charset="0"/>
              <a:cs typeface="Open Sans" pitchFamily="34" charset="0"/>
            </a:rPr>
            <a:t>¹ For Norge er arbeidsproduktivitet målt som bruttoprodukt per innbygger fra 1890-1900, bruttoprodukt per sysselsatt fra 1901-1930 og bruttoprodukt per timeverk fra 1931-2015. For Europa er data før 1996 hentet fra Bergeaud m.fl. (2015) mens data etter 1996 er for EU28 og er hentet fra OECD. Hodrick-Prescott filteret er benyttet for å glatte vekstratene for både Norge og Europa.</a:t>
          </a:r>
          <a:endParaRPr lang="nb-NO" sz="700">
            <a:latin typeface="Open Sans" pitchFamily="34" charset="0"/>
            <a:ea typeface="Open Sans" pitchFamily="34" charset="0"/>
            <a:cs typeface="Open Sans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0.04841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8245475" cy="12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0.95756</cdr:y>
    </cdr:from>
    <cdr:to>
      <cdr:x>1</cdr:x>
      <cdr:y>1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57787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EA2C7417-E6E5-4137-BD36-3F7DEDE8370E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Kilde: The Conference Board Total Economy Database </a:t>
          </a:fld>
          <a:endParaRPr lang="nb-NO" sz="700" b="0">
            <a:latin typeface="Open Sans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0.00441</cdr:y>
    </cdr:from>
    <cdr:to>
      <cdr:x>1</cdr:x>
      <cdr:y>0.05282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11215"/>
          <a:ext cx="8245475" cy="12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0.95756</cdr:y>
    </cdr:from>
    <cdr:to>
      <cdr:x>1</cdr:x>
      <cdr:y>1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57787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0E55D83B-9BAA-4482-AE09-F5A709704CC2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Kilde: Statistisk sentralbyrå.</a:t>
          </a:fld>
          <a:endParaRPr lang="nb-NO" sz="700" b="0">
            <a:latin typeface="Open Sans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0.04851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3060000" cy="139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0.95535</cdr:y>
    </cdr:from>
    <cdr:to>
      <cdr:x>1</cdr:x>
      <cdr:y>0.99779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51416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2024DB04-7324-463D-A381-390A82304AF9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Kilde: Statistisk sentralbyrå.</a:t>
          </a:fld>
          <a:endParaRPr lang="nb-NO" sz="700" b="0">
            <a:latin typeface="Open Sans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0.04851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3060000" cy="139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0.95535</cdr:y>
    </cdr:from>
    <cdr:to>
      <cdr:x>1</cdr:x>
      <cdr:y>0.99779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51416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C2DA0AA6-E75C-48BE-8ED6-41162CACCD7F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Kilde: Statistisk sentralbyrå.</a:t>
          </a:fld>
          <a:endParaRPr lang="nb-NO" sz="700" b="0">
            <a:latin typeface="Open Sans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0.04851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3060000" cy="139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0.95756</cdr:y>
    </cdr:from>
    <cdr:to>
      <cdr:x>1</cdr:x>
      <cdr:y>1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57787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78802F5A-CA81-40A9-9E3D-DD6E8FCDCBC5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Kilde: Statistisk sentralbyrå.</a:t>
          </a:fld>
          <a:endParaRPr lang="nb-NO" sz="700" b="0">
            <a:latin typeface="Open Sans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0.80776</cdr:x>
      <cdr:y>0.17472</cdr:y>
    </cdr:from>
    <cdr:to>
      <cdr:x>0.98444</cdr:x>
      <cdr:y>0.24639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2471738" y="503196"/>
          <a:ext cx="540637" cy="2064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sz="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HHMH</a:t>
          </a:r>
        </a:p>
      </cdr:txBody>
    </cdr:sp>
  </cdr:relSizeAnchor>
  <cdr:relSizeAnchor xmlns:cdr="http://schemas.openxmlformats.org/drawingml/2006/chartDrawing">
    <cdr:from>
      <cdr:x>0.80464</cdr:x>
      <cdr:y>0.4017</cdr:y>
    </cdr:from>
    <cdr:to>
      <cdr:x>0.98755</cdr:x>
      <cdr:y>0.50436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2462213" y="1156910"/>
          <a:ext cx="559687" cy="2956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nb-NO" sz="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MMMM</a:t>
          </a:r>
        </a:p>
      </cdr:txBody>
    </cdr:sp>
  </cdr:relSizeAnchor>
  <cdr:relSizeAnchor xmlns:cdr="http://schemas.openxmlformats.org/drawingml/2006/chartDrawing">
    <cdr:from>
      <cdr:x>0.82021</cdr:x>
      <cdr:y>0.64289</cdr:y>
    </cdr:from>
    <cdr:to>
      <cdr:x>0.96672</cdr:x>
      <cdr:y>0.71272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2509838" y="1851526"/>
          <a:ext cx="448322" cy="2011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sz="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LLML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0.04841</cdr:y>
    </cdr:to>
    <cdr:sp macro="" textlink="">
      <cdr:nvSpPr>
        <cdr:cNvPr id="5" name="TekstSylinder 1"/>
        <cdr:cNvSpPr txBox="1"/>
      </cdr:nvSpPr>
      <cdr:spPr>
        <a:xfrm xmlns:a="http://schemas.openxmlformats.org/drawingml/2006/main">
          <a:off x="0" y="0"/>
          <a:ext cx="8245475" cy="123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0" tIns="0" rIns="0" bIns="0" rtlCol="0" anchor="t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nb-NO" sz="8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0.94357</cdr:y>
    </cdr:from>
    <cdr:to>
      <cdr:x>1</cdr:x>
      <cdr:y>1</cdr:y>
    </cdr:to>
    <cdr:sp macro="" textlink="">
      <cdr:nvSpPr>
        <cdr:cNvPr id="6" name="TekstSylinder 2"/>
        <cdr:cNvSpPr txBox="1"/>
      </cdr:nvSpPr>
      <cdr:spPr>
        <a:xfrm xmlns:a="http://schemas.openxmlformats.org/drawingml/2006/main">
          <a:off x="0" y="2073738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00241323-895E-455D-A14F-421A05783D17}" type="TxLink">
            <a:rPr lang="nb-NO" sz="700" b="0" i="0" u="none" strike="noStrike">
              <a:solidFill>
                <a:srgbClr val="000000"/>
              </a:solidFill>
              <a:latin typeface="Open Sans"/>
              <a:cs typeface="Arial"/>
            </a:rPr>
            <a:pPr/>
            <a:t>Kilde: Statistisk sentralbyrå.</a:t>
          </a:fld>
          <a:endParaRPr lang="nb-NO" sz="700" b="0">
            <a:latin typeface="Open Sans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0.05446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0" y="0"/>
          <a:ext cx="8245475" cy="138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 anchor="t">
          <a:spAutoFit/>
        </a:bodyPr>
        <a:lstStyle xmlns:a="http://schemas.openxmlformats.org/drawingml/2006/main"/>
        <a:p xmlns:a="http://schemas.openxmlformats.org/drawingml/2006/main">
          <a:endParaRPr lang="nb-NO" sz="900" b="0" dirty="0">
            <a:latin typeface="Open Sans Semibold"/>
          </a:endParaRPr>
        </a:p>
      </cdr:txBody>
    </cdr:sp>
  </cdr:relSizeAnchor>
  <cdr:relSizeAnchor xmlns:cdr="http://schemas.openxmlformats.org/drawingml/2006/chartDrawing">
    <cdr:from>
      <cdr:x>0</cdr:x>
      <cdr:y>0.94543</cdr:y>
    </cdr:from>
    <cdr:to>
      <cdr:x>1</cdr:x>
      <cdr:y>0.98787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0" y="2722841"/>
          <a:ext cx="3060000" cy="122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>
          <a:spAutoFit/>
        </a:bodyPr>
        <a:lstStyle xmlns:a="http://schemas.openxmlformats.org/drawingml/2006/main"/>
        <a:p xmlns:a="http://schemas.openxmlformats.org/drawingml/2006/main">
          <a:fld id="{8DAEA2CD-7049-4315-9DBB-42E030528EB4}" type="TxLink">
            <a:rPr lang="nb-NO" sz="700" b="0" i="0" u="none" strike="noStrike">
              <a:solidFill>
                <a:srgbClr val="000000"/>
              </a:solidFill>
              <a:latin typeface="Open Sans"/>
              <a:cs typeface="Calibri"/>
            </a:rPr>
            <a:pPr/>
            <a:t>Kilde: Statistisk sentralbyrå</a:t>
          </a:fld>
          <a:endParaRPr lang="nb-NO" sz="700" b="0">
            <a:latin typeface="Open San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A8B-F145-4AAC-A122-E15C6C1FD270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6E763-F294-46BE-BE17-D8A513F4B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10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>
          <a:xfrm>
            <a:off x="5120228" y="866775"/>
            <a:ext cx="4023773" cy="4278313"/>
          </a:xfrm>
          <a:custGeom>
            <a:avLst/>
            <a:gdLst>
              <a:gd name="connsiteX0" fmla="*/ 2492019 w 4023773"/>
              <a:gd name="connsiteY0" fmla="*/ 0 h 4278313"/>
              <a:gd name="connsiteX1" fmla="*/ 4023773 w 4023773"/>
              <a:gd name="connsiteY1" fmla="*/ 0 h 4278313"/>
              <a:gd name="connsiteX2" fmla="*/ 4023773 w 4023773"/>
              <a:gd name="connsiteY2" fmla="*/ 4278313 h 4278313"/>
              <a:gd name="connsiteX3" fmla="*/ 0 w 4023773"/>
              <a:gd name="connsiteY3" fmla="*/ 4278313 h 4278313"/>
              <a:gd name="connsiteX4" fmla="*/ 2342611 w 4023773"/>
              <a:gd name="connsiteY4" fmla="*/ 273050 h 4278313"/>
              <a:gd name="connsiteX5" fmla="*/ 2339380 w 4023773"/>
              <a:gd name="connsiteY5" fmla="*/ 267601 h 4278313"/>
              <a:gd name="connsiteX6" fmla="*/ 2496593 w 4023773"/>
              <a:gd name="connsiteY6" fmla="*/ 2714 h 427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773" h="4278313">
                <a:moveTo>
                  <a:pt x="2492019" y="0"/>
                </a:moveTo>
                <a:lnTo>
                  <a:pt x="4023773" y="0"/>
                </a:lnTo>
                <a:lnTo>
                  <a:pt x="4023773" y="4278313"/>
                </a:lnTo>
                <a:lnTo>
                  <a:pt x="0" y="4278313"/>
                </a:lnTo>
                <a:lnTo>
                  <a:pt x="2342611" y="273050"/>
                </a:lnTo>
                <a:lnTo>
                  <a:pt x="2339380" y="267601"/>
                </a:lnTo>
                <a:lnTo>
                  <a:pt x="2496593" y="2714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9" name="f1"/>
          <p:cNvSpPr>
            <a:spLocks/>
          </p:cNvSpPr>
          <p:nvPr userDrawn="1"/>
        </p:nvSpPr>
        <p:spPr bwMode="auto">
          <a:xfrm>
            <a:off x="0" y="866775"/>
            <a:ext cx="7462838" cy="4284663"/>
          </a:xfrm>
          <a:custGeom>
            <a:avLst/>
            <a:gdLst>
              <a:gd name="T0" fmla="*/ 0 w 4701"/>
              <a:gd name="T1" fmla="*/ 0 h 2699"/>
              <a:gd name="T2" fmla="*/ 0 w 4701"/>
              <a:gd name="T3" fmla="*/ 2699 h 2699"/>
              <a:gd name="T4" fmla="*/ 3223 w 4701"/>
              <a:gd name="T5" fmla="*/ 2699 h 2699"/>
              <a:gd name="T6" fmla="*/ 4701 w 4701"/>
              <a:gd name="T7" fmla="*/ 172 h 2699"/>
              <a:gd name="T8" fmla="*/ 4599 w 4701"/>
              <a:gd name="T9" fmla="*/ 0 h 2699"/>
              <a:gd name="T10" fmla="*/ 0 w 4701"/>
              <a:gd name="T11" fmla="*/ 0 h 2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01" h="2699">
                <a:moveTo>
                  <a:pt x="0" y="0"/>
                </a:moveTo>
                <a:lnTo>
                  <a:pt x="0" y="2699"/>
                </a:lnTo>
                <a:lnTo>
                  <a:pt x="3223" y="2699"/>
                </a:lnTo>
                <a:lnTo>
                  <a:pt x="4701" y="172"/>
                </a:lnTo>
                <a:lnTo>
                  <a:pt x="4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7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50000" y="1175610"/>
            <a:ext cx="5432640" cy="2382930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50000" y="4291891"/>
            <a:ext cx="4670228" cy="20518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smtClean="0"/>
              <a:t>Navn Etternavn, Tittel</a:t>
            </a:r>
            <a:endParaRPr lang="en-GB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449960" y="4506594"/>
            <a:ext cx="2057400" cy="2739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23" name="f2"/>
          <p:cNvSpPr>
            <a:spLocks/>
          </p:cNvSpPr>
          <p:nvPr userDrawn="1"/>
        </p:nvSpPr>
        <p:spPr bwMode="auto">
          <a:xfrm>
            <a:off x="7458075" y="866775"/>
            <a:ext cx="1695450" cy="3149600"/>
          </a:xfrm>
          <a:custGeom>
            <a:avLst/>
            <a:gdLst>
              <a:gd name="T0" fmla="*/ 1068 w 1068"/>
              <a:gd name="T1" fmla="*/ 0 h 1984"/>
              <a:gd name="T2" fmla="*/ 101 w 1068"/>
              <a:gd name="T3" fmla="*/ 0 h 1984"/>
              <a:gd name="T4" fmla="*/ 0 w 1068"/>
              <a:gd name="T5" fmla="*/ 172 h 1984"/>
              <a:gd name="T6" fmla="*/ 1068 w 1068"/>
              <a:gd name="T7" fmla="*/ 1984 h 1984"/>
              <a:gd name="T8" fmla="*/ 1068 w 1068"/>
              <a:gd name="T9" fmla="*/ 0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1984">
                <a:moveTo>
                  <a:pt x="1068" y="0"/>
                </a:moveTo>
                <a:lnTo>
                  <a:pt x="101" y="0"/>
                </a:lnTo>
                <a:lnTo>
                  <a:pt x="0" y="172"/>
                </a:lnTo>
                <a:lnTo>
                  <a:pt x="1068" y="1984"/>
                </a:lnTo>
                <a:lnTo>
                  <a:pt x="1068" y="0"/>
                </a:lnTo>
                <a:close/>
              </a:path>
            </a:pathLst>
          </a:custGeom>
          <a:solidFill>
            <a:srgbClr val="0057A4">
              <a:alpha val="4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5872480" y="343228"/>
            <a:ext cx="3176692" cy="27392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200"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60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0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4067811"/>
          </a:xfrm>
          <a:custGeom>
            <a:avLst/>
            <a:gdLst>
              <a:gd name="connsiteX0" fmla="*/ 0 w 9144000"/>
              <a:gd name="connsiteY0" fmla="*/ 0 h 4067811"/>
              <a:gd name="connsiteX1" fmla="*/ 9144000 w 9144000"/>
              <a:gd name="connsiteY1" fmla="*/ 0 h 4067811"/>
              <a:gd name="connsiteX2" fmla="*/ 9144000 w 9144000"/>
              <a:gd name="connsiteY2" fmla="*/ 3857625 h 4067811"/>
              <a:gd name="connsiteX3" fmla="*/ 671513 w 9144000"/>
              <a:gd name="connsiteY3" fmla="*/ 3857625 h 4067811"/>
              <a:gd name="connsiteX4" fmla="*/ 552303 w 9144000"/>
              <a:gd name="connsiteY4" fmla="*/ 4067811 h 4067811"/>
              <a:gd name="connsiteX5" fmla="*/ 428363 w 9144000"/>
              <a:gd name="connsiteY5" fmla="*/ 3857625 h 4067811"/>
              <a:gd name="connsiteX6" fmla="*/ 0 w 9144000"/>
              <a:gd name="connsiteY6" fmla="*/ 3857625 h 406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067811">
                <a:moveTo>
                  <a:pt x="0" y="0"/>
                </a:moveTo>
                <a:lnTo>
                  <a:pt x="9144000" y="0"/>
                </a:lnTo>
                <a:lnTo>
                  <a:pt x="9144000" y="3857625"/>
                </a:lnTo>
                <a:lnTo>
                  <a:pt x="671513" y="3857625"/>
                </a:lnTo>
                <a:lnTo>
                  <a:pt x="552303" y="4067811"/>
                </a:lnTo>
                <a:lnTo>
                  <a:pt x="428363" y="3857625"/>
                </a:lnTo>
                <a:lnTo>
                  <a:pt x="0" y="385762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3" name="f1"/>
          <p:cNvSpPr>
            <a:spLocks/>
          </p:cNvSpPr>
          <p:nvPr userDrawn="1"/>
        </p:nvSpPr>
        <p:spPr bwMode="auto">
          <a:xfrm>
            <a:off x="-6350" y="3857625"/>
            <a:ext cx="9175750" cy="1300163"/>
          </a:xfrm>
          <a:custGeom>
            <a:avLst/>
            <a:gdLst>
              <a:gd name="T0" fmla="*/ 427 w 5780"/>
              <a:gd name="T1" fmla="*/ 0 h 819"/>
              <a:gd name="T2" fmla="*/ 351 w 5780"/>
              <a:gd name="T3" fmla="*/ 134 h 819"/>
              <a:gd name="T4" fmla="*/ 0 w 5780"/>
              <a:gd name="T5" fmla="*/ 736 h 819"/>
              <a:gd name="T6" fmla="*/ 0 w 5780"/>
              <a:gd name="T7" fmla="*/ 819 h 819"/>
              <a:gd name="T8" fmla="*/ 5780 w 5780"/>
              <a:gd name="T9" fmla="*/ 819 h 819"/>
              <a:gd name="T10" fmla="*/ 5780 w 5780"/>
              <a:gd name="T11" fmla="*/ 0 h 819"/>
              <a:gd name="T12" fmla="*/ 427 w 5780"/>
              <a:gd name="T13" fmla="*/ 0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80" h="819">
                <a:moveTo>
                  <a:pt x="427" y="0"/>
                </a:moveTo>
                <a:lnTo>
                  <a:pt x="351" y="134"/>
                </a:lnTo>
                <a:lnTo>
                  <a:pt x="0" y="736"/>
                </a:lnTo>
                <a:lnTo>
                  <a:pt x="0" y="819"/>
                </a:lnTo>
                <a:lnTo>
                  <a:pt x="5780" y="819"/>
                </a:lnTo>
                <a:lnTo>
                  <a:pt x="5780" y="0"/>
                </a:lnTo>
                <a:lnTo>
                  <a:pt x="427" y="0"/>
                </a:lnTo>
                <a:close/>
              </a:path>
            </a:pathLst>
          </a:custGeom>
          <a:solidFill>
            <a:srgbClr val="539EC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4469" y="4219677"/>
            <a:ext cx="5400000" cy="600653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8" name="f2"/>
          <p:cNvSpPr>
            <a:spLocks noChangeAspect="1"/>
          </p:cNvSpPr>
          <p:nvPr userDrawn="1"/>
        </p:nvSpPr>
        <p:spPr bwMode="auto">
          <a:xfrm>
            <a:off x="-7143" y="3857625"/>
            <a:ext cx="561600" cy="1176788"/>
          </a:xfrm>
          <a:custGeom>
            <a:avLst/>
            <a:gdLst>
              <a:gd name="T0" fmla="*/ 0 w 362"/>
              <a:gd name="T1" fmla="*/ 0 h 751"/>
              <a:gd name="T2" fmla="*/ 0 w 362"/>
              <a:gd name="T3" fmla="*/ 751 h 751"/>
              <a:gd name="T4" fmla="*/ 362 w 362"/>
              <a:gd name="T5" fmla="*/ 136 h 751"/>
              <a:gd name="T6" fmla="*/ 281 w 362"/>
              <a:gd name="T7" fmla="*/ 0 h 751"/>
              <a:gd name="T8" fmla="*/ 0 w 362"/>
              <a:gd name="T9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751">
                <a:moveTo>
                  <a:pt x="0" y="0"/>
                </a:moveTo>
                <a:lnTo>
                  <a:pt x="0" y="751"/>
                </a:lnTo>
                <a:lnTo>
                  <a:pt x="362" y="136"/>
                </a:lnTo>
                <a:lnTo>
                  <a:pt x="281" y="0"/>
                </a:lnTo>
                <a:lnTo>
                  <a:pt x="0" y="0"/>
                </a:lnTo>
                <a:close/>
              </a:path>
            </a:pathLst>
          </a:custGeom>
          <a:solidFill>
            <a:srgbClr val="539ECC">
              <a:alpha val="5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1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12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sp>
        <p:nvSpPr>
          <p:cNvPr id="3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44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62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4067811"/>
          </a:xfrm>
          <a:custGeom>
            <a:avLst/>
            <a:gdLst>
              <a:gd name="connsiteX0" fmla="*/ 0 w 9144000"/>
              <a:gd name="connsiteY0" fmla="*/ 0 h 4067811"/>
              <a:gd name="connsiteX1" fmla="*/ 9144000 w 9144000"/>
              <a:gd name="connsiteY1" fmla="*/ 0 h 4067811"/>
              <a:gd name="connsiteX2" fmla="*/ 9144000 w 9144000"/>
              <a:gd name="connsiteY2" fmla="*/ 3857625 h 4067811"/>
              <a:gd name="connsiteX3" fmla="*/ 671513 w 9144000"/>
              <a:gd name="connsiteY3" fmla="*/ 3857625 h 4067811"/>
              <a:gd name="connsiteX4" fmla="*/ 552303 w 9144000"/>
              <a:gd name="connsiteY4" fmla="*/ 4067811 h 4067811"/>
              <a:gd name="connsiteX5" fmla="*/ 428363 w 9144000"/>
              <a:gd name="connsiteY5" fmla="*/ 3857625 h 4067811"/>
              <a:gd name="connsiteX6" fmla="*/ 0 w 9144000"/>
              <a:gd name="connsiteY6" fmla="*/ 3857625 h 406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067811">
                <a:moveTo>
                  <a:pt x="0" y="0"/>
                </a:moveTo>
                <a:lnTo>
                  <a:pt x="9144000" y="0"/>
                </a:lnTo>
                <a:lnTo>
                  <a:pt x="9144000" y="3857625"/>
                </a:lnTo>
                <a:lnTo>
                  <a:pt x="671513" y="3857625"/>
                </a:lnTo>
                <a:lnTo>
                  <a:pt x="552303" y="4067811"/>
                </a:lnTo>
                <a:lnTo>
                  <a:pt x="428363" y="3857625"/>
                </a:lnTo>
                <a:lnTo>
                  <a:pt x="0" y="385762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3" name="f1"/>
          <p:cNvSpPr>
            <a:spLocks/>
          </p:cNvSpPr>
          <p:nvPr userDrawn="1"/>
        </p:nvSpPr>
        <p:spPr bwMode="auto">
          <a:xfrm>
            <a:off x="-6350" y="3857625"/>
            <a:ext cx="9175750" cy="1300163"/>
          </a:xfrm>
          <a:custGeom>
            <a:avLst/>
            <a:gdLst>
              <a:gd name="T0" fmla="*/ 427 w 5780"/>
              <a:gd name="T1" fmla="*/ 0 h 819"/>
              <a:gd name="T2" fmla="*/ 351 w 5780"/>
              <a:gd name="T3" fmla="*/ 134 h 819"/>
              <a:gd name="T4" fmla="*/ 0 w 5780"/>
              <a:gd name="T5" fmla="*/ 736 h 819"/>
              <a:gd name="T6" fmla="*/ 0 w 5780"/>
              <a:gd name="T7" fmla="*/ 819 h 819"/>
              <a:gd name="T8" fmla="*/ 5780 w 5780"/>
              <a:gd name="T9" fmla="*/ 819 h 819"/>
              <a:gd name="T10" fmla="*/ 5780 w 5780"/>
              <a:gd name="T11" fmla="*/ 0 h 819"/>
              <a:gd name="T12" fmla="*/ 427 w 5780"/>
              <a:gd name="T13" fmla="*/ 0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80" h="819">
                <a:moveTo>
                  <a:pt x="427" y="0"/>
                </a:moveTo>
                <a:lnTo>
                  <a:pt x="351" y="134"/>
                </a:lnTo>
                <a:lnTo>
                  <a:pt x="0" y="736"/>
                </a:lnTo>
                <a:lnTo>
                  <a:pt x="0" y="819"/>
                </a:lnTo>
                <a:lnTo>
                  <a:pt x="5780" y="819"/>
                </a:lnTo>
                <a:lnTo>
                  <a:pt x="5780" y="0"/>
                </a:lnTo>
                <a:lnTo>
                  <a:pt x="427" y="0"/>
                </a:lnTo>
                <a:close/>
              </a:path>
            </a:pathLst>
          </a:custGeom>
          <a:solidFill>
            <a:srgbClr val="F2653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4469" y="4219677"/>
            <a:ext cx="5400000" cy="600653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8" name="f2"/>
          <p:cNvSpPr>
            <a:spLocks noChangeAspect="1"/>
          </p:cNvSpPr>
          <p:nvPr userDrawn="1"/>
        </p:nvSpPr>
        <p:spPr bwMode="auto">
          <a:xfrm>
            <a:off x="-7143" y="3857625"/>
            <a:ext cx="561600" cy="1176788"/>
          </a:xfrm>
          <a:custGeom>
            <a:avLst/>
            <a:gdLst>
              <a:gd name="T0" fmla="*/ 0 w 362"/>
              <a:gd name="T1" fmla="*/ 0 h 751"/>
              <a:gd name="T2" fmla="*/ 0 w 362"/>
              <a:gd name="T3" fmla="*/ 751 h 751"/>
              <a:gd name="T4" fmla="*/ 362 w 362"/>
              <a:gd name="T5" fmla="*/ 136 h 751"/>
              <a:gd name="T6" fmla="*/ 281 w 362"/>
              <a:gd name="T7" fmla="*/ 0 h 751"/>
              <a:gd name="T8" fmla="*/ 0 w 362"/>
              <a:gd name="T9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751">
                <a:moveTo>
                  <a:pt x="0" y="0"/>
                </a:moveTo>
                <a:lnTo>
                  <a:pt x="0" y="751"/>
                </a:lnTo>
                <a:lnTo>
                  <a:pt x="362" y="136"/>
                </a:lnTo>
                <a:lnTo>
                  <a:pt x="281" y="0"/>
                </a:lnTo>
                <a:lnTo>
                  <a:pt x="0" y="0"/>
                </a:lnTo>
                <a:close/>
              </a:path>
            </a:pathLst>
          </a:custGeom>
          <a:solidFill>
            <a:srgbClr val="F26531">
              <a:alpha val="5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1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12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sp>
        <p:nvSpPr>
          <p:cNvPr id="3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44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4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4067811"/>
          </a:xfrm>
          <a:custGeom>
            <a:avLst/>
            <a:gdLst>
              <a:gd name="connsiteX0" fmla="*/ 0 w 9144000"/>
              <a:gd name="connsiteY0" fmla="*/ 0 h 4067811"/>
              <a:gd name="connsiteX1" fmla="*/ 9144000 w 9144000"/>
              <a:gd name="connsiteY1" fmla="*/ 0 h 4067811"/>
              <a:gd name="connsiteX2" fmla="*/ 9144000 w 9144000"/>
              <a:gd name="connsiteY2" fmla="*/ 3857625 h 4067811"/>
              <a:gd name="connsiteX3" fmla="*/ 671513 w 9144000"/>
              <a:gd name="connsiteY3" fmla="*/ 3857625 h 4067811"/>
              <a:gd name="connsiteX4" fmla="*/ 552303 w 9144000"/>
              <a:gd name="connsiteY4" fmla="*/ 4067811 h 4067811"/>
              <a:gd name="connsiteX5" fmla="*/ 428363 w 9144000"/>
              <a:gd name="connsiteY5" fmla="*/ 3857625 h 4067811"/>
              <a:gd name="connsiteX6" fmla="*/ 0 w 9144000"/>
              <a:gd name="connsiteY6" fmla="*/ 3857625 h 406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067811">
                <a:moveTo>
                  <a:pt x="0" y="0"/>
                </a:moveTo>
                <a:lnTo>
                  <a:pt x="9144000" y="0"/>
                </a:lnTo>
                <a:lnTo>
                  <a:pt x="9144000" y="3857625"/>
                </a:lnTo>
                <a:lnTo>
                  <a:pt x="671513" y="3857625"/>
                </a:lnTo>
                <a:lnTo>
                  <a:pt x="552303" y="4067811"/>
                </a:lnTo>
                <a:lnTo>
                  <a:pt x="428363" y="3857625"/>
                </a:lnTo>
                <a:lnTo>
                  <a:pt x="0" y="385762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3" name="f1"/>
          <p:cNvSpPr>
            <a:spLocks/>
          </p:cNvSpPr>
          <p:nvPr userDrawn="1"/>
        </p:nvSpPr>
        <p:spPr bwMode="auto">
          <a:xfrm>
            <a:off x="-6350" y="3857625"/>
            <a:ext cx="9175750" cy="1300163"/>
          </a:xfrm>
          <a:custGeom>
            <a:avLst/>
            <a:gdLst>
              <a:gd name="T0" fmla="*/ 427 w 5780"/>
              <a:gd name="T1" fmla="*/ 0 h 819"/>
              <a:gd name="T2" fmla="*/ 351 w 5780"/>
              <a:gd name="T3" fmla="*/ 134 h 819"/>
              <a:gd name="T4" fmla="*/ 0 w 5780"/>
              <a:gd name="T5" fmla="*/ 736 h 819"/>
              <a:gd name="T6" fmla="*/ 0 w 5780"/>
              <a:gd name="T7" fmla="*/ 819 h 819"/>
              <a:gd name="T8" fmla="*/ 5780 w 5780"/>
              <a:gd name="T9" fmla="*/ 819 h 819"/>
              <a:gd name="T10" fmla="*/ 5780 w 5780"/>
              <a:gd name="T11" fmla="*/ 0 h 819"/>
              <a:gd name="T12" fmla="*/ 427 w 5780"/>
              <a:gd name="T13" fmla="*/ 0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80" h="819">
                <a:moveTo>
                  <a:pt x="427" y="0"/>
                </a:moveTo>
                <a:lnTo>
                  <a:pt x="351" y="134"/>
                </a:lnTo>
                <a:lnTo>
                  <a:pt x="0" y="736"/>
                </a:lnTo>
                <a:lnTo>
                  <a:pt x="0" y="819"/>
                </a:lnTo>
                <a:lnTo>
                  <a:pt x="5780" y="819"/>
                </a:lnTo>
                <a:lnTo>
                  <a:pt x="5780" y="0"/>
                </a:lnTo>
                <a:lnTo>
                  <a:pt x="427" y="0"/>
                </a:lnTo>
                <a:close/>
              </a:path>
            </a:pathLst>
          </a:custGeom>
          <a:solidFill>
            <a:srgbClr val="5DC4B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4469" y="4219677"/>
            <a:ext cx="5400000" cy="600653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8" name="f2"/>
          <p:cNvSpPr>
            <a:spLocks noChangeAspect="1"/>
          </p:cNvSpPr>
          <p:nvPr userDrawn="1"/>
        </p:nvSpPr>
        <p:spPr bwMode="auto">
          <a:xfrm>
            <a:off x="-7143" y="3857625"/>
            <a:ext cx="561600" cy="1176788"/>
          </a:xfrm>
          <a:custGeom>
            <a:avLst/>
            <a:gdLst>
              <a:gd name="T0" fmla="*/ 0 w 362"/>
              <a:gd name="T1" fmla="*/ 0 h 751"/>
              <a:gd name="T2" fmla="*/ 0 w 362"/>
              <a:gd name="T3" fmla="*/ 751 h 751"/>
              <a:gd name="T4" fmla="*/ 362 w 362"/>
              <a:gd name="T5" fmla="*/ 136 h 751"/>
              <a:gd name="T6" fmla="*/ 281 w 362"/>
              <a:gd name="T7" fmla="*/ 0 h 751"/>
              <a:gd name="T8" fmla="*/ 0 w 362"/>
              <a:gd name="T9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751">
                <a:moveTo>
                  <a:pt x="0" y="0"/>
                </a:moveTo>
                <a:lnTo>
                  <a:pt x="0" y="751"/>
                </a:lnTo>
                <a:lnTo>
                  <a:pt x="362" y="136"/>
                </a:lnTo>
                <a:lnTo>
                  <a:pt x="281" y="0"/>
                </a:lnTo>
                <a:lnTo>
                  <a:pt x="0" y="0"/>
                </a:lnTo>
                <a:close/>
              </a:path>
            </a:pathLst>
          </a:custGeom>
          <a:solidFill>
            <a:srgbClr val="5DC4B9">
              <a:alpha val="5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1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12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sp>
        <p:nvSpPr>
          <p:cNvPr id="3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44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01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1"/>
          <p:cNvSpPr/>
          <p:nvPr userDrawn="1"/>
        </p:nvSpPr>
        <p:spPr>
          <a:xfrm>
            <a:off x="0" y="0"/>
            <a:ext cx="9144000" cy="4495800"/>
          </a:xfrm>
          <a:custGeom>
            <a:avLst/>
            <a:gdLst>
              <a:gd name="connsiteX0" fmla="*/ 0 w 9144000"/>
              <a:gd name="connsiteY0" fmla="*/ 0 h 4495800"/>
              <a:gd name="connsiteX1" fmla="*/ 9144000 w 9144000"/>
              <a:gd name="connsiteY1" fmla="*/ 0 h 4495800"/>
              <a:gd name="connsiteX2" fmla="*/ 9144000 w 9144000"/>
              <a:gd name="connsiteY2" fmla="*/ 4286250 h 4495800"/>
              <a:gd name="connsiteX3" fmla="*/ 677863 w 9144000"/>
              <a:gd name="connsiteY3" fmla="*/ 4286250 h 4495800"/>
              <a:gd name="connsiteX4" fmla="*/ 555625 w 9144000"/>
              <a:gd name="connsiteY4" fmla="*/ 4495800 h 4495800"/>
              <a:gd name="connsiteX5" fmla="*/ 552450 w 9144000"/>
              <a:gd name="connsiteY5" fmla="*/ 4495800 h 4495800"/>
              <a:gd name="connsiteX6" fmla="*/ 431800 w 9144000"/>
              <a:gd name="connsiteY6" fmla="*/ 4286250 h 4495800"/>
              <a:gd name="connsiteX7" fmla="*/ 0 w 9144000"/>
              <a:gd name="connsiteY7" fmla="*/ 4286250 h 449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4495800">
                <a:moveTo>
                  <a:pt x="0" y="0"/>
                </a:moveTo>
                <a:lnTo>
                  <a:pt x="9144000" y="0"/>
                </a:lnTo>
                <a:lnTo>
                  <a:pt x="9144000" y="4286250"/>
                </a:lnTo>
                <a:lnTo>
                  <a:pt x="677863" y="4286250"/>
                </a:lnTo>
                <a:lnTo>
                  <a:pt x="555625" y="4495800"/>
                </a:lnTo>
                <a:lnTo>
                  <a:pt x="552450" y="4495800"/>
                </a:lnTo>
                <a:lnTo>
                  <a:pt x="431800" y="4286250"/>
                </a:lnTo>
                <a:lnTo>
                  <a:pt x="0" y="4286250"/>
                </a:lnTo>
                <a:close/>
              </a:path>
            </a:pathLst>
          </a:custGeom>
          <a:solidFill>
            <a:srgbClr val="325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9999" y="719889"/>
            <a:ext cx="5937922" cy="2435435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554469" y="4576431"/>
            <a:ext cx="5937921" cy="322951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600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smtClean="0"/>
              <a:t>Tekst</a:t>
            </a:r>
            <a:endParaRPr lang="en-GB" dirty="0"/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24" y="4520196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25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1"/>
          <p:cNvSpPr/>
          <p:nvPr userDrawn="1"/>
        </p:nvSpPr>
        <p:spPr>
          <a:xfrm>
            <a:off x="0" y="-18918"/>
            <a:ext cx="9144000" cy="4075113"/>
          </a:xfrm>
          <a:custGeom>
            <a:avLst/>
            <a:gdLst>
              <a:gd name="connsiteX0" fmla="*/ 0 w 9144000"/>
              <a:gd name="connsiteY0" fmla="*/ 0 h 4075113"/>
              <a:gd name="connsiteX1" fmla="*/ 9144000 w 9144000"/>
              <a:gd name="connsiteY1" fmla="*/ 0 h 4075113"/>
              <a:gd name="connsiteX2" fmla="*/ 9144000 w 9144000"/>
              <a:gd name="connsiteY2" fmla="*/ 3867150 h 4075113"/>
              <a:gd name="connsiteX3" fmla="*/ 677863 w 9144000"/>
              <a:gd name="connsiteY3" fmla="*/ 3867150 h 4075113"/>
              <a:gd name="connsiteX4" fmla="*/ 555625 w 9144000"/>
              <a:gd name="connsiteY4" fmla="*/ 4075113 h 4075113"/>
              <a:gd name="connsiteX5" fmla="*/ 552450 w 9144000"/>
              <a:gd name="connsiteY5" fmla="*/ 4075113 h 4075113"/>
              <a:gd name="connsiteX6" fmla="*/ 431800 w 9144000"/>
              <a:gd name="connsiteY6" fmla="*/ 3867150 h 4075113"/>
              <a:gd name="connsiteX7" fmla="*/ 0 w 9144000"/>
              <a:gd name="connsiteY7" fmla="*/ 3867150 h 40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4075113">
                <a:moveTo>
                  <a:pt x="0" y="0"/>
                </a:moveTo>
                <a:lnTo>
                  <a:pt x="9144000" y="0"/>
                </a:lnTo>
                <a:lnTo>
                  <a:pt x="9144000" y="3867150"/>
                </a:lnTo>
                <a:lnTo>
                  <a:pt x="677863" y="3867150"/>
                </a:lnTo>
                <a:lnTo>
                  <a:pt x="555625" y="4075113"/>
                </a:lnTo>
                <a:lnTo>
                  <a:pt x="552450" y="4075113"/>
                </a:lnTo>
                <a:lnTo>
                  <a:pt x="431800" y="3867150"/>
                </a:lnTo>
                <a:lnTo>
                  <a:pt x="0" y="3867150"/>
                </a:lnTo>
                <a:close/>
              </a:path>
            </a:pathLst>
          </a:custGeom>
          <a:solidFill>
            <a:srgbClr val="00A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9999" y="719889"/>
            <a:ext cx="5937922" cy="2435435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553402" y="4291891"/>
            <a:ext cx="5834519" cy="205185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rgbClr val="333333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smtClean="0"/>
              <a:t>Navn Etternavn, Tittel</a:t>
            </a:r>
            <a:endParaRPr lang="en-GB" dirty="0"/>
          </a:p>
        </p:txBody>
      </p:sp>
      <p:sp>
        <p:nvSpPr>
          <p:cNvPr id="1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553362" y="4506594"/>
            <a:ext cx="5834519" cy="273928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1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81" y="4418341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1"/>
          <p:cNvSpPr/>
          <p:nvPr userDrawn="1"/>
        </p:nvSpPr>
        <p:spPr>
          <a:xfrm>
            <a:off x="0" y="-18918"/>
            <a:ext cx="9144000" cy="4075113"/>
          </a:xfrm>
          <a:custGeom>
            <a:avLst/>
            <a:gdLst>
              <a:gd name="connsiteX0" fmla="*/ 0 w 9144000"/>
              <a:gd name="connsiteY0" fmla="*/ 0 h 4075113"/>
              <a:gd name="connsiteX1" fmla="*/ 9144000 w 9144000"/>
              <a:gd name="connsiteY1" fmla="*/ 0 h 4075113"/>
              <a:gd name="connsiteX2" fmla="*/ 9144000 w 9144000"/>
              <a:gd name="connsiteY2" fmla="*/ 3867150 h 4075113"/>
              <a:gd name="connsiteX3" fmla="*/ 677863 w 9144000"/>
              <a:gd name="connsiteY3" fmla="*/ 3867150 h 4075113"/>
              <a:gd name="connsiteX4" fmla="*/ 555625 w 9144000"/>
              <a:gd name="connsiteY4" fmla="*/ 4075113 h 4075113"/>
              <a:gd name="connsiteX5" fmla="*/ 552450 w 9144000"/>
              <a:gd name="connsiteY5" fmla="*/ 4075113 h 4075113"/>
              <a:gd name="connsiteX6" fmla="*/ 431800 w 9144000"/>
              <a:gd name="connsiteY6" fmla="*/ 3867150 h 4075113"/>
              <a:gd name="connsiteX7" fmla="*/ 0 w 9144000"/>
              <a:gd name="connsiteY7" fmla="*/ 3867150 h 40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4075113">
                <a:moveTo>
                  <a:pt x="0" y="0"/>
                </a:moveTo>
                <a:lnTo>
                  <a:pt x="9144000" y="0"/>
                </a:lnTo>
                <a:lnTo>
                  <a:pt x="9144000" y="3867150"/>
                </a:lnTo>
                <a:lnTo>
                  <a:pt x="677863" y="3867150"/>
                </a:lnTo>
                <a:lnTo>
                  <a:pt x="555625" y="4075113"/>
                </a:lnTo>
                <a:lnTo>
                  <a:pt x="552450" y="4075113"/>
                </a:lnTo>
                <a:lnTo>
                  <a:pt x="431800" y="3867150"/>
                </a:lnTo>
                <a:lnTo>
                  <a:pt x="0" y="3867150"/>
                </a:lnTo>
                <a:close/>
              </a:path>
            </a:pathLst>
          </a:custGeom>
          <a:solidFill>
            <a:srgbClr val="F26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9999" y="719889"/>
            <a:ext cx="5937922" cy="2435435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553402" y="4291891"/>
            <a:ext cx="5834519" cy="205185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rgbClr val="333333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smtClean="0"/>
              <a:t>Navn Etternavn, Tittel</a:t>
            </a:r>
            <a:endParaRPr lang="en-GB" dirty="0"/>
          </a:p>
        </p:txBody>
      </p:sp>
      <p:sp>
        <p:nvSpPr>
          <p:cNvPr id="1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553362" y="4506594"/>
            <a:ext cx="5834519" cy="273928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1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81" y="4418341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348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1"/>
          <p:cNvSpPr/>
          <p:nvPr userDrawn="1"/>
        </p:nvSpPr>
        <p:spPr>
          <a:xfrm>
            <a:off x="0" y="-18918"/>
            <a:ext cx="9144000" cy="4075113"/>
          </a:xfrm>
          <a:custGeom>
            <a:avLst/>
            <a:gdLst>
              <a:gd name="connsiteX0" fmla="*/ 0 w 9144000"/>
              <a:gd name="connsiteY0" fmla="*/ 0 h 4075113"/>
              <a:gd name="connsiteX1" fmla="*/ 9144000 w 9144000"/>
              <a:gd name="connsiteY1" fmla="*/ 0 h 4075113"/>
              <a:gd name="connsiteX2" fmla="*/ 9144000 w 9144000"/>
              <a:gd name="connsiteY2" fmla="*/ 3867150 h 4075113"/>
              <a:gd name="connsiteX3" fmla="*/ 677863 w 9144000"/>
              <a:gd name="connsiteY3" fmla="*/ 3867150 h 4075113"/>
              <a:gd name="connsiteX4" fmla="*/ 555625 w 9144000"/>
              <a:gd name="connsiteY4" fmla="*/ 4075113 h 4075113"/>
              <a:gd name="connsiteX5" fmla="*/ 552450 w 9144000"/>
              <a:gd name="connsiteY5" fmla="*/ 4075113 h 4075113"/>
              <a:gd name="connsiteX6" fmla="*/ 431800 w 9144000"/>
              <a:gd name="connsiteY6" fmla="*/ 3867150 h 4075113"/>
              <a:gd name="connsiteX7" fmla="*/ 0 w 9144000"/>
              <a:gd name="connsiteY7" fmla="*/ 3867150 h 40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4075113">
                <a:moveTo>
                  <a:pt x="0" y="0"/>
                </a:moveTo>
                <a:lnTo>
                  <a:pt x="9144000" y="0"/>
                </a:lnTo>
                <a:lnTo>
                  <a:pt x="9144000" y="3867150"/>
                </a:lnTo>
                <a:lnTo>
                  <a:pt x="677863" y="3867150"/>
                </a:lnTo>
                <a:lnTo>
                  <a:pt x="555625" y="4075113"/>
                </a:lnTo>
                <a:lnTo>
                  <a:pt x="552450" y="4075113"/>
                </a:lnTo>
                <a:lnTo>
                  <a:pt x="431800" y="3867150"/>
                </a:lnTo>
                <a:lnTo>
                  <a:pt x="0" y="3867150"/>
                </a:lnTo>
                <a:close/>
              </a:path>
            </a:pathLst>
          </a:custGeom>
          <a:solidFill>
            <a:srgbClr val="5DC4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9999" y="719889"/>
            <a:ext cx="5937922" cy="2435435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553402" y="4291891"/>
            <a:ext cx="5834519" cy="205185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rgbClr val="333333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smtClean="0"/>
              <a:t>Navn Etternavn, Tittel</a:t>
            </a:r>
            <a:endParaRPr lang="en-GB" dirty="0"/>
          </a:p>
        </p:txBody>
      </p:sp>
      <p:sp>
        <p:nvSpPr>
          <p:cNvPr id="1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553362" y="4506594"/>
            <a:ext cx="5834519" cy="273928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1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81" y="4418341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95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49999" y="777176"/>
            <a:ext cx="8244039" cy="845884"/>
          </a:xfrm>
        </p:spPr>
        <p:txBody>
          <a:bodyPr anchor="t"/>
          <a:lstStyle>
            <a:lvl1pPr>
              <a:defRPr/>
            </a:lvl1pPr>
          </a:lstStyle>
          <a:p>
            <a:r>
              <a:rPr lang="nb-NO" noProof="0" dirty="0" smtClean="0"/>
              <a:t>Klikk for å legge til</a:t>
            </a:r>
            <a:br>
              <a:rPr lang="nb-NO" noProof="0" dirty="0" smtClean="0"/>
            </a:br>
            <a:r>
              <a:rPr lang="nb-NO" noProof="0" dirty="0" smtClean="0"/>
              <a:t>en tittel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9960" y="1866900"/>
            <a:ext cx="8244039" cy="2543260"/>
          </a:xfrm>
        </p:spPr>
        <p:txBody>
          <a:bodyPr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980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legge til</a:t>
            </a:r>
            <a:br>
              <a:rPr lang="nb-NO" dirty="0" smtClean="0"/>
            </a:br>
            <a:r>
              <a:rPr lang="nb-NO" dirty="0" smtClean="0"/>
              <a:t>en tittel</a:t>
            </a:r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49960" y="1868634"/>
            <a:ext cx="3726000" cy="254191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967999" y="1868634"/>
            <a:ext cx="3726000" cy="254191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158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967999" y="1530160"/>
            <a:ext cx="3726000" cy="28800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49960" y="2273300"/>
            <a:ext cx="3726000" cy="21368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462" indent="0">
              <a:buNone/>
              <a:defRPr/>
            </a:lvl2pPr>
            <a:lvl3pPr marL="536575" indent="0">
              <a:buNone/>
              <a:defRPr/>
            </a:lvl3pPr>
            <a:lvl4pPr marL="806450" indent="0">
              <a:buNone/>
              <a:defRPr/>
            </a:lvl4pPr>
            <a:lvl5pPr marL="1077912" indent="0"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ittel 1"/>
          <p:cNvSpPr>
            <a:spLocks noGrp="1"/>
          </p:cNvSpPr>
          <p:nvPr>
            <p:ph type="title" hasCustomPrompt="1"/>
          </p:nvPr>
        </p:nvSpPr>
        <p:spPr>
          <a:xfrm>
            <a:off x="449999" y="777176"/>
            <a:ext cx="3725961" cy="1369124"/>
          </a:xfrm>
        </p:spPr>
        <p:txBody>
          <a:bodyPr anchor="t"/>
          <a:lstStyle>
            <a:lvl1pPr>
              <a:defRPr/>
            </a:lvl1pPr>
          </a:lstStyle>
          <a:p>
            <a:r>
              <a:rPr lang="nb-NO" noProof="0" dirty="0" smtClean="0"/>
              <a:t>Klikk for å legge til</a:t>
            </a:r>
            <a:br>
              <a:rPr lang="nb-NO" noProof="0" dirty="0" smtClean="0"/>
            </a:br>
            <a:r>
              <a:rPr lang="nb-NO" noProof="0" dirty="0" smtClean="0"/>
              <a:t>en tittel</a:t>
            </a:r>
            <a:endParaRPr lang="nb-NO" noProof="0" dirty="0"/>
          </a:p>
        </p:txBody>
      </p:sp>
      <p:sp>
        <p:nvSpPr>
          <p:cNvPr id="8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14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tellysbil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>
          <a:xfrm>
            <a:off x="5120228" y="866775"/>
            <a:ext cx="4023773" cy="4278313"/>
          </a:xfrm>
          <a:custGeom>
            <a:avLst/>
            <a:gdLst>
              <a:gd name="connsiteX0" fmla="*/ 2492019 w 4023773"/>
              <a:gd name="connsiteY0" fmla="*/ 0 h 4278313"/>
              <a:gd name="connsiteX1" fmla="*/ 4023773 w 4023773"/>
              <a:gd name="connsiteY1" fmla="*/ 0 h 4278313"/>
              <a:gd name="connsiteX2" fmla="*/ 4023773 w 4023773"/>
              <a:gd name="connsiteY2" fmla="*/ 4278313 h 4278313"/>
              <a:gd name="connsiteX3" fmla="*/ 0 w 4023773"/>
              <a:gd name="connsiteY3" fmla="*/ 4278313 h 4278313"/>
              <a:gd name="connsiteX4" fmla="*/ 2342611 w 4023773"/>
              <a:gd name="connsiteY4" fmla="*/ 273050 h 4278313"/>
              <a:gd name="connsiteX5" fmla="*/ 2339380 w 4023773"/>
              <a:gd name="connsiteY5" fmla="*/ 267601 h 4278313"/>
              <a:gd name="connsiteX6" fmla="*/ 2496593 w 4023773"/>
              <a:gd name="connsiteY6" fmla="*/ 2714 h 427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773" h="4278313">
                <a:moveTo>
                  <a:pt x="2492019" y="0"/>
                </a:moveTo>
                <a:lnTo>
                  <a:pt x="4023773" y="0"/>
                </a:lnTo>
                <a:lnTo>
                  <a:pt x="4023773" y="4278313"/>
                </a:lnTo>
                <a:lnTo>
                  <a:pt x="0" y="4278313"/>
                </a:lnTo>
                <a:lnTo>
                  <a:pt x="2342611" y="273050"/>
                </a:lnTo>
                <a:lnTo>
                  <a:pt x="2339380" y="267601"/>
                </a:lnTo>
                <a:lnTo>
                  <a:pt x="2496593" y="2714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9" name="f1"/>
          <p:cNvSpPr>
            <a:spLocks/>
          </p:cNvSpPr>
          <p:nvPr userDrawn="1"/>
        </p:nvSpPr>
        <p:spPr bwMode="auto">
          <a:xfrm>
            <a:off x="0" y="866775"/>
            <a:ext cx="7462838" cy="4284663"/>
          </a:xfrm>
          <a:custGeom>
            <a:avLst/>
            <a:gdLst>
              <a:gd name="T0" fmla="*/ 0 w 4701"/>
              <a:gd name="T1" fmla="*/ 0 h 2699"/>
              <a:gd name="T2" fmla="*/ 0 w 4701"/>
              <a:gd name="T3" fmla="*/ 2699 h 2699"/>
              <a:gd name="T4" fmla="*/ 3223 w 4701"/>
              <a:gd name="T5" fmla="*/ 2699 h 2699"/>
              <a:gd name="T6" fmla="*/ 4701 w 4701"/>
              <a:gd name="T7" fmla="*/ 172 h 2699"/>
              <a:gd name="T8" fmla="*/ 4599 w 4701"/>
              <a:gd name="T9" fmla="*/ 0 h 2699"/>
              <a:gd name="T10" fmla="*/ 0 w 4701"/>
              <a:gd name="T11" fmla="*/ 0 h 2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01" h="2699">
                <a:moveTo>
                  <a:pt x="0" y="0"/>
                </a:moveTo>
                <a:lnTo>
                  <a:pt x="0" y="2699"/>
                </a:lnTo>
                <a:lnTo>
                  <a:pt x="3223" y="2699"/>
                </a:lnTo>
                <a:lnTo>
                  <a:pt x="4701" y="172"/>
                </a:lnTo>
                <a:lnTo>
                  <a:pt x="4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2D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50000" y="1175610"/>
            <a:ext cx="5432640" cy="2382930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50000" y="4291891"/>
            <a:ext cx="4670228" cy="20518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smtClean="0"/>
              <a:t>Navn Etternavn, Tittel</a:t>
            </a:r>
            <a:endParaRPr lang="en-GB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449960" y="4506594"/>
            <a:ext cx="2057400" cy="2739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23" name="f2"/>
          <p:cNvSpPr>
            <a:spLocks/>
          </p:cNvSpPr>
          <p:nvPr userDrawn="1"/>
        </p:nvSpPr>
        <p:spPr bwMode="auto">
          <a:xfrm>
            <a:off x="7458075" y="866775"/>
            <a:ext cx="1695450" cy="3149600"/>
          </a:xfrm>
          <a:custGeom>
            <a:avLst/>
            <a:gdLst>
              <a:gd name="T0" fmla="*/ 1068 w 1068"/>
              <a:gd name="T1" fmla="*/ 0 h 1984"/>
              <a:gd name="T2" fmla="*/ 101 w 1068"/>
              <a:gd name="T3" fmla="*/ 0 h 1984"/>
              <a:gd name="T4" fmla="*/ 0 w 1068"/>
              <a:gd name="T5" fmla="*/ 172 h 1984"/>
              <a:gd name="T6" fmla="*/ 1068 w 1068"/>
              <a:gd name="T7" fmla="*/ 1984 h 1984"/>
              <a:gd name="T8" fmla="*/ 1068 w 1068"/>
              <a:gd name="T9" fmla="*/ 0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1984">
                <a:moveTo>
                  <a:pt x="1068" y="0"/>
                </a:moveTo>
                <a:lnTo>
                  <a:pt x="101" y="0"/>
                </a:lnTo>
                <a:lnTo>
                  <a:pt x="0" y="172"/>
                </a:lnTo>
                <a:lnTo>
                  <a:pt x="1068" y="1984"/>
                </a:lnTo>
                <a:lnTo>
                  <a:pt x="1068" y="0"/>
                </a:lnTo>
                <a:close/>
              </a:path>
            </a:pathLst>
          </a:custGeom>
          <a:solidFill>
            <a:srgbClr val="00A2DB">
              <a:alpha val="4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5872480" y="343228"/>
            <a:ext cx="3176692" cy="27392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200"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60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4572000" y="688"/>
            <a:ext cx="4572000" cy="5144400"/>
          </a:xfrm>
          <a:solidFill>
            <a:srgbClr val="CCCCCC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0000" y="1145907"/>
            <a:ext cx="3094577" cy="2853274"/>
          </a:xfrm>
        </p:spPr>
        <p:txBody>
          <a:bodyPr anchor="ctr">
            <a:normAutofit/>
          </a:bodyPr>
          <a:lstStyle>
            <a:lvl1pPr>
              <a:defRPr sz="2200"/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5DC95F-CC9E-42B9-BFE4-A015B12872C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10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sp>
        <p:nvSpPr>
          <p:cNvPr id="11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3814639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44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98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på farge + 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1"/>
          <p:cNvSpPr/>
          <p:nvPr userDrawn="1"/>
        </p:nvSpPr>
        <p:spPr>
          <a:xfrm>
            <a:off x="0" y="0"/>
            <a:ext cx="4572000" cy="5145088"/>
          </a:xfrm>
          <a:prstGeom prst="rect">
            <a:avLst/>
          </a:prstGeom>
          <a:solidFill>
            <a:srgbClr val="325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0000" y="827457"/>
            <a:ext cx="3094577" cy="3490174"/>
          </a:xfrm>
        </p:spPr>
        <p:txBody>
          <a:bodyPr anchor="ctr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FAFAF"/>
                </a:solidFill>
              </a:defRPr>
            </a:lvl1pPr>
          </a:lstStyle>
          <a:p>
            <a:fld id="{CB5DC95F-CC9E-42B9-BFE4-A015B12872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900411" y="1132544"/>
            <a:ext cx="3793588" cy="2880000"/>
          </a:xfrm>
        </p:spPr>
        <p:txBody>
          <a:bodyPr anchor="ctr"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dirty="0"/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3691694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9093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5143" cy="5145043"/>
          </a:xfrm>
          <a:solidFill>
            <a:srgbClr val="CCCCCC"/>
          </a:solidFill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5DC95F-CC9E-42B9-BFE4-A015B12872C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8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sp>
        <p:nvSpPr>
          <p:cNvPr id="9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44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51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Klikk for å legge til</a:t>
            </a:r>
            <a:br>
              <a:rPr lang="nb-NO" dirty="0" smtClean="0"/>
            </a:br>
            <a:r>
              <a:rPr lang="nb-NO" dirty="0" smtClean="0"/>
              <a:t>en tittel</a:t>
            </a: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17745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C95F-CC9E-42B9-BFE4-A015B12872C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790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>
          <a:xfrm>
            <a:off x="5120228" y="866775"/>
            <a:ext cx="4023773" cy="4278313"/>
          </a:xfrm>
          <a:custGeom>
            <a:avLst/>
            <a:gdLst>
              <a:gd name="connsiteX0" fmla="*/ 2492019 w 4023773"/>
              <a:gd name="connsiteY0" fmla="*/ 0 h 4278313"/>
              <a:gd name="connsiteX1" fmla="*/ 4023773 w 4023773"/>
              <a:gd name="connsiteY1" fmla="*/ 0 h 4278313"/>
              <a:gd name="connsiteX2" fmla="*/ 4023773 w 4023773"/>
              <a:gd name="connsiteY2" fmla="*/ 4278313 h 4278313"/>
              <a:gd name="connsiteX3" fmla="*/ 0 w 4023773"/>
              <a:gd name="connsiteY3" fmla="*/ 4278313 h 4278313"/>
              <a:gd name="connsiteX4" fmla="*/ 2342611 w 4023773"/>
              <a:gd name="connsiteY4" fmla="*/ 273050 h 4278313"/>
              <a:gd name="connsiteX5" fmla="*/ 2339380 w 4023773"/>
              <a:gd name="connsiteY5" fmla="*/ 267601 h 4278313"/>
              <a:gd name="connsiteX6" fmla="*/ 2496593 w 4023773"/>
              <a:gd name="connsiteY6" fmla="*/ 2714 h 427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773" h="4278313">
                <a:moveTo>
                  <a:pt x="2492019" y="0"/>
                </a:moveTo>
                <a:lnTo>
                  <a:pt x="4023773" y="0"/>
                </a:lnTo>
                <a:lnTo>
                  <a:pt x="4023773" y="4278313"/>
                </a:lnTo>
                <a:lnTo>
                  <a:pt x="0" y="4278313"/>
                </a:lnTo>
                <a:lnTo>
                  <a:pt x="2342611" y="273050"/>
                </a:lnTo>
                <a:lnTo>
                  <a:pt x="2339380" y="267601"/>
                </a:lnTo>
                <a:lnTo>
                  <a:pt x="2496593" y="2714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9" name="f1"/>
          <p:cNvSpPr>
            <a:spLocks/>
          </p:cNvSpPr>
          <p:nvPr userDrawn="1"/>
        </p:nvSpPr>
        <p:spPr bwMode="auto">
          <a:xfrm>
            <a:off x="0" y="866775"/>
            <a:ext cx="7462838" cy="4284663"/>
          </a:xfrm>
          <a:custGeom>
            <a:avLst/>
            <a:gdLst>
              <a:gd name="T0" fmla="*/ 0 w 4701"/>
              <a:gd name="T1" fmla="*/ 0 h 2699"/>
              <a:gd name="T2" fmla="*/ 0 w 4701"/>
              <a:gd name="T3" fmla="*/ 2699 h 2699"/>
              <a:gd name="T4" fmla="*/ 3223 w 4701"/>
              <a:gd name="T5" fmla="*/ 2699 h 2699"/>
              <a:gd name="T6" fmla="*/ 4701 w 4701"/>
              <a:gd name="T7" fmla="*/ 172 h 2699"/>
              <a:gd name="T8" fmla="*/ 4599 w 4701"/>
              <a:gd name="T9" fmla="*/ 0 h 2699"/>
              <a:gd name="T10" fmla="*/ 0 w 4701"/>
              <a:gd name="T11" fmla="*/ 0 h 2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01" h="2699">
                <a:moveTo>
                  <a:pt x="0" y="0"/>
                </a:moveTo>
                <a:lnTo>
                  <a:pt x="0" y="2699"/>
                </a:lnTo>
                <a:lnTo>
                  <a:pt x="3223" y="2699"/>
                </a:lnTo>
                <a:lnTo>
                  <a:pt x="4701" y="172"/>
                </a:lnTo>
                <a:lnTo>
                  <a:pt x="4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2653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50000" y="1175610"/>
            <a:ext cx="5432640" cy="2382930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50000" y="4291891"/>
            <a:ext cx="4670228" cy="20518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smtClean="0"/>
              <a:t>Navn Etternavn, Tittel</a:t>
            </a:r>
            <a:endParaRPr lang="en-GB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449960" y="4506594"/>
            <a:ext cx="2057400" cy="2739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23" name="f2"/>
          <p:cNvSpPr>
            <a:spLocks/>
          </p:cNvSpPr>
          <p:nvPr userDrawn="1"/>
        </p:nvSpPr>
        <p:spPr bwMode="auto">
          <a:xfrm>
            <a:off x="7458075" y="866775"/>
            <a:ext cx="1695450" cy="3149600"/>
          </a:xfrm>
          <a:custGeom>
            <a:avLst/>
            <a:gdLst>
              <a:gd name="T0" fmla="*/ 1068 w 1068"/>
              <a:gd name="T1" fmla="*/ 0 h 1984"/>
              <a:gd name="T2" fmla="*/ 101 w 1068"/>
              <a:gd name="T3" fmla="*/ 0 h 1984"/>
              <a:gd name="T4" fmla="*/ 0 w 1068"/>
              <a:gd name="T5" fmla="*/ 172 h 1984"/>
              <a:gd name="T6" fmla="*/ 1068 w 1068"/>
              <a:gd name="T7" fmla="*/ 1984 h 1984"/>
              <a:gd name="T8" fmla="*/ 1068 w 1068"/>
              <a:gd name="T9" fmla="*/ 0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1984">
                <a:moveTo>
                  <a:pt x="1068" y="0"/>
                </a:moveTo>
                <a:lnTo>
                  <a:pt x="101" y="0"/>
                </a:lnTo>
                <a:lnTo>
                  <a:pt x="0" y="172"/>
                </a:lnTo>
                <a:lnTo>
                  <a:pt x="1068" y="1984"/>
                </a:lnTo>
                <a:lnTo>
                  <a:pt x="1068" y="0"/>
                </a:lnTo>
                <a:close/>
              </a:path>
            </a:pathLst>
          </a:custGeom>
          <a:solidFill>
            <a:srgbClr val="F26531">
              <a:alpha val="4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5872480" y="343228"/>
            <a:ext cx="3176692" cy="27392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200"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60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26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tellysbil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>
          <a:xfrm>
            <a:off x="5120228" y="866775"/>
            <a:ext cx="4023773" cy="4278313"/>
          </a:xfrm>
          <a:custGeom>
            <a:avLst/>
            <a:gdLst>
              <a:gd name="connsiteX0" fmla="*/ 2492019 w 4023773"/>
              <a:gd name="connsiteY0" fmla="*/ 0 h 4278313"/>
              <a:gd name="connsiteX1" fmla="*/ 4023773 w 4023773"/>
              <a:gd name="connsiteY1" fmla="*/ 0 h 4278313"/>
              <a:gd name="connsiteX2" fmla="*/ 4023773 w 4023773"/>
              <a:gd name="connsiteY2" fmla="*/ 4278313 h 4278313"/>
              <a:gd name="connsiteX3" fmla="*/ 0 w 4023773"/>
              <a:gd name="connsiteY3" fmla="*/ 4278313 h 4278313"/>
              <a:gd name="connsiteX4" fmla="*/ 2342611 w 4023773"/>
              <a:gd name="connsiteY4" fmla="*/ 273050 h 4278313"/>
              <a:gd name="connsiteX5" fmla="*/ 2339380 w 4023773"/>
              <a:gd name="connsiteY5" fmla="*/ 267601 h 4278313"/>
              <a:gd name="connsiteX6" fmla="*/ 2496593 w 4023773"/>
              <a:gd name="connsiteY6" fmla="*/ 2714 h 427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773" h="4278313">
                <a:moveTo>
                  <a:pt x="2492019" y="0"/>
                </a:moveTo>
                <a:lnTo>
                  <a:pt x="4023773" y="0"/>
                </a:lnTo>
                <a:lnTo>
                  <a:pt x="4023773" y="4278313"/>
                </a:lnTo>
                <a:lnTo>
                  <a:pt x="0" y="4278313"/>
                </a:lnTo>
                <a:lnTo>
                  <a:pt x="2342611" y="273050"/>
                </a:lnTo>
                <a:lnTo>
                  <a:pt x="2339380" y="267601"/>
                </a:lnTo>
                <a:lnTo>
                  <a:pt x="2496593" y="2714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9" name="f1"/>
          <p:cNvSpPr>
            <a:spLocks/>
          </p:cNvSpPr>
          <p:nvPr userDrawn="1"/>
        </p:nvSpPr>
        <p:spPr bwMode="auto">
          <a:xfrm>
            <a:off x="0" y="866775"/>
            <a:ext cx="7462838" cy="4284663"/>
          </a:xfrm>
          <a:custGeom>
            <a:avLst/>
            <a:gdLst>
              <a:gd name="T0" fmla="*/ 0 w 4701"/>
              <a:gd name="T1" fmla="*/ 0 h 2699"/>
              <a:gd name="T2" fmla="*/ 0 w 4701"/>
              <a:gd name="T3" fmla="*/ 2699 h 2699"/>
              <a:gd name="T4" fmla="*/ 3223 w 4701"/>
              <a:gd name="T5" fmla="*/ 2699 h 2699"/>
              <a:gd name="T6" fmla="*/ 4701 w 4701"/>
              <a:gd name="T7" fmla="*/ 172 h 2699"/>
              <a:gd name="T8" fmla="*/ 4599 w 4701"/>
              <a:gd name="T9" fmla="*/ 0 h 2699"/>
              <a:gd name="T10" fmla="*/ 0 w 4701"/>
              <a:gd name="T11" fmla="*/ 0 h 2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01" h="2699">
                <a:moveTo>
                  <a:pt x="0" y="0"/>
                </a:moveTo>
                <a:lnTo>
                  <a:pt x="0" y="2699"/>
                </a:lnTo>
                <a:lnTo>
                  <a:pt x="3223" y="2699"/>
                </a:lnTo>
                <a:lnTo>
                  <a:pt x="4701" y="172"/>
                </a:lnTo>
                <a:lnTo>
                  <a:pt x="4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5DC4B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50000" y="1175610"/>
            <a:ext cx="5432640" cy="2382930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50000" y="4291891"/>
            <a:ext cx="4670228" cy="20518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smtClean="0"/>
              <a:t>Navn Etternavn, Tittel</a:t>
            </a:r>
            <a:endParaRPr lang="en-GB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449960" y="4506594"/>
            <a:ext cx="2057400" cy="27392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23" name="f2"/>
          <p:cNvSpPr>
            <a:spLocks/>
          </p:cNvSpPr>
          <p:nvPr userDrawn="1"/>
        </p:nvSpPr>
        <p:spPr bwMode="auto">
          <a:xfrm>
            <a:off x="7458075" y="866775"/>
            <a:ext cx="1695450" cy="3149600"/>
          </a:xfrm>
          <a:custGeom>
            <a:avLst/>
            <a:gdLst>
              <a:gd name="T0" fmla="*/ 1068 w 1068"/>
              <a:gd name="T1" fmla="*/ 0 h 1984"/>
              <a:gd name="T2" fmla="*/ 101 w 1068"/>
              <a:gd name="T3" fmla="*/ 0 h 1984"/>
              <a:gd name="T4" fmla="*/ 0 w 1068"/>
              <a:gd name="T5" fmla="*/ 172 h 1984"/>
              <a:gd name="T6" fmla="*/ 1068 w 1068"/>
              <a:gd name="T7" fmla="*/ 1984 h 1984"/>
              <a:gd name="T8" fmla="*/ 1068 w 1068"/>
              <a:gd name="T9" fmla="*/ 0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1984">
                <a:moveTo>
                  <a:pt x="1068" y="0"/>
                </a:moveTo>
                <a:lnTo>
                  <a:pt x="101" y="0"/>
                </a:lnTo>
                <a:lnTo>
                  <a:pt x="0" y="172"/>
                </a:lnTo>
                <a:lnTo>
                  <a:pt x="1068" y="1984"/>
                </a:lnTo>
                <a:lnTo>
                  <a:pt x="1068" y="0"/>
                </a:lnTo>
                <a:close/>
              </a:path>
            </a:pathLst>
          </a:custGeom>
          <a:solidFill>
            <a:srgbClr val="5DC4B9">
              <a:alpha val="4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5872480" y="343228"/>
            <a:ext cx="3176692" cy="27392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200"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60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2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1"/>
          <p:cNvSpPr>
            <a:spLocks/>
          </p:cNvSpPr>
          <p:nvPr userDrawn="1"/>
        </p:nvSpPr>
        <p:spPr bwMode="auto">
          <a:xfrm>
            <a:off x="0" y="3433763"/>
            <a:ext cx="9151938" cy="1725612"/>
          </a:xfrm>
          <a:custGeom>
            <a:avLst/>
            <a:gdLst>
              <a:gd name="T0" fmla="*/ 426 w 5765"/>
              <a:gd name="T1" fmla="*/ 0 h 1087"/>
              <a:gd name="T2" fmla="*/ 350 w 5765"/>
              <a:gd name="T3" fmla="*/ 131 h 1087"/>
              <a:gd name="T4" fmla="*/ 0 w 5765"/>
              <a:gd name="T5" fmla="*/ 731 h 1087"/>
              <a:gd name="T6" fmla="*/ 0 w 5765"/>
              <a:gd name="T7" fmla="*/ 1087 h 1087"/>
              <a:gd name="T8" fmla="*/ 5765 w 5765"/>
              <a:gd name="T9" fmla="*/ 1087 h 1087"/>
              <a:gd name="T10" fmla="*/ 5765 w 5765"/>
              <a:gd name="T11" fmla="*/ 0 h 1087"/>
              <a:gd name="T12" fmla="*/ 426 w 5765"/>
              <a:gd name="T13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5" h="1087">
                <a:moveTo>
                  <a:pt x="426" y="0"/>
                </a:moveTo>
                <a:lnTo>
                  <a:pt x="350" y="131"/>
                </a:lnTo>
                <a:lnTo>
                  <a:pt x="0" y="731"/>
                </a:lnTo>
                <a:lnTo>
                  <a:pt x="0" y="1087"/>
                </a:lnTo>
                <a:lnTo>
                  <a:pt x="5765" y="1087"/>
                </a:lnTo>
                <a:lnTo>
                  <a:pt x="5765" y="0"/>
                </a:lnTo>
                <a:lnTo>
                  <a:pt x="426" y="0"/>
                </a:lnTo>
                <a:close/>
              </a:path>
            </a:pathLst>
          </a:custGeom>
          <a:solidFill>
            <a:srgbClr val="32549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4271" y="3755735"/>
            <a:ext cx="5270327" cy="1092816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55645" y="3795880"/>
            <a:ext cx="2338356" cy="442500"/>
          </a:xfrm>
        </p:spPr>
        <p:txBody>
          <a:bodyPr anchor="b">
            <a:noAutofit/>
          </a:bodyPr>
          <a:lstStyle>
            <a:lvl1pPr marL="0" indent="0" algn="r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 smtClean="0"/>
              <a:t>Navn Etternavn</a:t>
            </a:r>
            <a:br>
              <a:rPr lang="nb-NO" noProof="0" dirty="0" smtClean="0"/>
            </a:br>
            <a:r>
              <a:rPr lang="nb-NO" noProof="0" dirty="0" smtClean="0"/>
              <a:t>Tittel </a:t>
            </a:r>
            <a:endParaRPr lang="nb-NO" noProof="0" dirty="0"/>
          </a:p>
        </p:txBody>
      </p:sp>
      <p:sp>
        <p:nvSpPr>
          <p:cNvPr id="20" name="f2"/>
          <p:cNvSpPr>
            <a:spLocks/>
          </p:cNvSpPr>
          <p:nvPr userDrawn="1"/>
        </p:nvSpPr>
        <p:spPr bwMode="auto">
          <a:xfrm>
            <a:off x="-3175" y="3430588"/>
            <a:ext cx="568325" cy="1173162"/>
          </a:xfrm>
          <a:custGeom>
            <a:avLst/>
            <a:gdLst>
              <a:gd name="T0" fmla="*/ 0 w 358"/>
              <a:gd name="T1" fmla="*/ 0 h 739"/>
              <a:gd name="T2" fmla="*/ 0 w 358"/>
              <a:gd name="T3" fmla="*/ 739 h 739"/>
              <a:gd name="T4" fmla="*/ 358 w 358"/>
              <a:gd name="T5" fmla="*/ 132 h 739"/>
              <a:gd name="T6" fmla="*/ 278 w 358"/>
              <a:gd name="T7" fmla="*/ 0 h 739"/>
              <a:gd name="T8" fmla="*/ 0 w 358"/>
              <a:gd name="T9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739">
                <a:moveTo>
                  <a:pt x="0" y="0"/>
                </a:moveTo>
                <a:lnTo>
                  <a:pt x="0" y="739"/>
                </a:lnTo>
                <a:lnTo>
                  <a:pt x="358" y="132"/>
                </a:lnTo>
                <a:lnTo>
                  <a:pt x="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32549F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9144000" cy="3632886"/>
          </a:xfrm>
          <a:custGeom>
            <a:avLst/>
            <a:gdLst>
              <a:gd name="connsiteX0" fmla="*/ 0 w 9144000"/>
              <a:gd name="connsiteY0" fmla="*/ 0 h 3632886"/>
              <a:gd name="connsiteX1" fmla="*/ 9144000 w 9144000"/>
              <a:gd name="connsiteY1" fmla="*/ 0 h 3632886"/>
              <a:gd name="connsiteX2" fmla="*/ 9144000 w 9144000"/>
              <a:gd name="connsiteY2" fmla="*/ 3433764 h 3632886"/>
              <a:gd name="connsiteX3" fmla="*/ 676275 w 9144000"/>
              <a:gd name="connsiteY3" fmla="*/ 3433764 h 3632886"/>
              <a:gd name="connsiteX4" fmla="*/ 560754 w 9144000"/>
              <a:gd name="connsiteY4" fmla="*/ 3632886 h 3632886"/>
              <a:gd name="connsiteX5" fmla="*/ 438150 w 9144000"/>
              <a:gd name="connsiteY5" fmla="*/ 3430589 h 3632886"/>
              <a:gd name="connsiteX6" fmla="*/ 0 w 9144000"/>
              <a:gd name="connsiteY6" fmla="*/ 3430589 h 363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3632886">
                <a:moveTo>
                  <a:pt x="0" y="0"/>
                </a:moveTo>
                <a:lnTo>
                  <a:pt x="9144000" y="0"/>
                </a:lnTo>
                <a:lnTo>
                  <a:pt x="9144000" y="3433764"/>
                </a:lnTo>
                <a:lnTo>
                  <a:pt x="676275" y="3433764"/>
                </a:lnTo>
                <a:lnTo>
                  <a:pt x="560754" y="3632886"/>
                </a:lnTo>
                <a:lnTo>
                  <a:pt x="438150" y="3430589"/>
                </a:lnTo>
                <a:lnTo>
                  <a:pt x="0" y="343058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pic>
        <p:nvPicPr>
          <p:cNvPr id="4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5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>
          <a:xfrm>
            <a:off x="6355645" y="4270378"/>
            <a:ext cx="2338356" cy="4425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Tema"/>
          <p:cNvSpPr>
            <a:spLocks noGrp="1"/>
          </p:cNvSpPr>
          <p:nvPr>
            <p:ph type="body" sz="quarter" idx="19" hasCustomPrompt="1"/>
          </p:nvPr>
        </p:nvSpPr>
        <p:spPr>
          <a:xfrm>
            <a:off x="450000" y="343228"/>
            <a:ext cx="715476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44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05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1"/>
          <p:cNvSpPr>
            <a:spLocks/>
          </p:cNvSpPr>
          <p:nvPr userDrawn="1"/>
        </p:nvSpPr>
        <p:spPr bwMode="auto">
          <a:xfrm>
            <a:off x="0" y="3433763"/>
            <a:ext cx="9151938" cy="1725612"/>
          </a:xfrm>
          <a:custGeom>
            <a:avLst/>
            <a:gdLst>
              <a:gd name="T0" fmla="*/ 426 w 5765"/>
              <a:gd name="T1" fmla="*/ 0 h 1087"/>
              <a:gd name="T2" fmla="*/ 350 w 5765"/>
              <a:gd name="T3" fmla="*/ 131 h 1087"/>
              <a:gd name="T4" fmla="*/ 0 w 5765"/>
              <a:gd name="T5" fmla="*/ 731 h 1087"/>
              <a:gd name="T6" fmla="*/ 0 w 5765"/>
              <a:gd name="T7" fmla="*/ 1087 h 1087"/>
              <a:gd name="T8" fmla="*/ 5765 w 5765"/>
              <a:gd name="T9" fmla="*/ 1087 h 1087"/>
              <a:gd name="T10" fmla="*/ 5765 w 5765"/>
              <a:gd name="T11" fmla="*/ 0 h 1087"/>
              <a:gd name="T12" fmla="*/ 426 w 5765"/>
              <a:gd name="T13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5" h="1087">
                <a:moveTo>
                  <a:pt x="426" y="0"/>
                </a:moveTo>
                <a:lnTo>
                  <a:pt x="350" y="131"/>
                </a:lnTo>
                <a:lnTo>
                  <a:pt x="0" y="731"/>
                </a:lnTo>
                <a:lnTo>
                  <a:pt x="0" y="1087"/>
                </a:lnTo>
                <a:lnTo>
                  <a:pt x="5765" y="1087"/>
                </a:lnTo>
                <a:lnTo>
                  <a:pt x="5765" y="0"/>
                </a:lnTo>
                <a:lnTo>
                  <a:pt x="426" y="0"/>
                </a:lnTo>
                <a:close/>
              </a:path>
            </a:pathLst>
          </a:custGeom>
          <a:solidFill>
            <a:srgbClr val="00A2D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4271" y="3755735"/>
            <a:ext cx="5270327" cy="1092816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55645" y="3795880"/>
            <a:ext cx="2338356" cy="442500"/>
          </a:xfrm>
        </p:spPr>
        <p:txBody>
          <a:bodyPr anchor="b">
            <a:noAutofit/>
          </a:bodyPr>
          <a:lstStyle>
            <a:lvl1pPr marL="0" indent="0" algn="r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 smtClean="0"/>
              <a:t>Navn Etternavn</a:t>
            </a:r>
            <a:br>
              <a:rPr lang="nb-NO" noProof="0" dirty="0" smtClean="0"/>
            </a:br>
            <a:r>
              <a:rPr lang="nb-NO" noProof="0" dirty="0" smtClean="0"/>
              <a:t>Tittel </a:t>
            </a:r>
            <a:endParaRPr lang="nb-NO" noProof="0" dirty="0"/>
          </a:p>
        </p:txBody>
      </p:sp>
      <p:sp>
        <p:nvSpPr>
          <p:cNvPr id="20" name="f2"/>
          <p:cNvSpPr>
            <a:spLocks/>
          </p:cNvSpPr>
          <p:nvPr userDrawn="1"/>
        </p:nvSpPr>
        <p:spPr bwMode="auto">
          <a:xfrm>
            <a:off x="-3175" y="3430588"/>
            <a:ext cx="568325" cy="1173162"/>
          </a:xfrm>
          <a:custGeom>
            <a:avLst/>
            <a:gdLst>
              <a:gd name="T0" fmla="*/ 0 w 358"/>
              <a:gd name="T1" fmla="*/ 0 h 739"/>
              <a:gd name="T2" fmla="*/ 0 w 358"/>
              <a:gd name="T3" fmla="*/ 739 h 739"/>
              <a:gd name="T4" fmla="*/ 358 w 358"/>
              <a:gd name="T5" fmla="*/ 132 h 739"/>
              <a:gd name="T6" fmla="*/ 278 w 358"/>
              <a:gd name="T7" fmla="*/ 0 h 739"/>
              <a:gd name="T8" fmla="*/ 0 w 358"/>
              <a:gd name="T9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739">
                <a:moveTo>
                  <a:pt x="0" y="0"/>
                </a:moveTo>
                <a:lnTo>
                  <a:pt x="0" y="739"/>
                </a:lnTo>
                <a:lnTo>
                  <a:pt x="358" y="132"/>
                </a:lnTo>
                <a:lnTo>
                  <a:pt x="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2DB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9144000" cy="3632886"/>
          </a:xfrm>
          <a:custGeom>
            <a:avLst/>
            <a:gdLst>
              <a:gd name="connsiteX0" fmla="*/ 0 w 9144000"/>
              <a:gd name="connsiteY0" fmla="*/ 0 h 3632886"/>
              <a:gd name="connsiteX1" fmla="*/ 9144000 w 9144000"/>
              <a:gd name="connsiteY1" fmla="*/ 0 h 3632886"/>
              <a:gd name="connsiteX2" fmla="*/ 9144000 w 9144000"/>
              <a:gd name="connsiteY2" fmla="*/ 3433764 h 3632886"/>
              <a:gd name="connsiteX3" fmla="*/ 676275 w 9144000"/>
              <a:gd name="connsiteY3" fmla="*/ 3433764 h 3632886"/>
              <a:gd name="connsiteX4" fmla="*/ 560754 w 9144000"/>
              <a:gd name="connsiteY4" fmla="*/ 3632886 h 3632886"/>
              <a:gd name="connsiteX5" fmla="*/ 438150 w 9144000"/>
              <a:gd name="connsiteY5" fmla="*/ 3430589 h 3632886"/>
              <a:gd name="connsiteX6" fmla="*/ 0 w 9144000"/>
              <a:gd name="connsiteY6" fmla="*/ 3430589 h 363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3632886">
                <a:moveTo>
                  <a:pt x="0" y="0"/>
                </a:moveTo>
                <a:lnTo>
                  <a:pt x="9144000" y="0"/>
                </a:lnTo>
                <a:lnTo>
                  <a:pt x="9144000" y="3433764"/>
                </a:lnTo>
                <a:lnTo>
                  <a:pt x="676275" y="3433764"/>
                </a:lnTo>
                <a:lnTo>
                  <a:pt x="560754" y="3632886"/>
                </a:lnTo>
                <a:lnTo>
                  <a:pt x="438150" y="3430589"/>
                </a:lnTo>
                <a:lnTo>
                  <a:pt x="0" y="343058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pic>
        <p:nvPicPr>
          <p:cNvPr id="4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5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>
          <a:xfrm>
            <a:off x="6355645" y="4270378"/>
            <a:ext cx="2338356" cy="4425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Tema"/>
          <p:cNvSpPr>
            <a:spLocks noGrp="1"/>
          </p:cNvSpPr>
          <p:nvPr>
            <p:ph type="body" sz="quarter" idx="19" hasCustomPrompt="1"/>
          </p:nvPr>
        </p:nvSpPr>
        <p:spPr>
          <a:xfrm>
            <a:off x="450000" y="343228"/>
            <a:ext cx="715476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44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51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1"/>
          <p:cNvSpPr>
            <a:spLocks/>
          </p:cNvSpPr>
          <p:nvPr userDrawn="1"/>
        </p:nvSpPr>
        <p:spPr bwMode="auto">
          <a:xfrm>
            <a:off x="0" y="3433763"/>
            <a:ext cx="9151938" cy="1725612"/>
          </a:xfrm>
          <a:custGeom>
            <a:avLst/>
            <a:gdLst>
              <a:gd name="T0" fmla="*/ 426 w 5765"/>
              <a:gd name="T1" fmla="*/ 0 h 1087"/>
              <a:gd name="T2" fmla="*/ 350 w 5765"/>
              <a:gd name="T3" fmla="*/ 131 h 1087"/>
              <a:gd name="T4" fmla="*/ 0 w 5765"/>
              <a:gd name="T5" fmla="*/ 731 h 1087"/>
              <a:gd name="T6" fmla="*/ 0 w 5765"/>
              <a:gd name="T7" fmla="*/ 1087 h 1087"/>
              <a:gd name="T8" fmla="*/ 5765 w 5765"/>
              <a:gd name="T9" fmla="*/ 1087 h 1087"/>
              <a:gd name="T10" fmla="*/ 5765 w 5765"/>
              <a:gd name="T11" fmla="*/ 0 h 1087"/>
              <a:gd name="T12" fmla="*/ 426 w 5765"/>
              <a:gd name="T13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5" h="1087">
                <a:moveTo>
                  <a:pt x="426" y="0"/>
                </a:moveTo>
                <a:lnTo>
                  <a:pt x="350" y="131"/>
                </a:lnTo>
                <a:lnTo>
                  <a:pt x="0" y="731"/>
                </a:lnTo>
                <a:lnTo>
                  <a:pt x="0" y="1087"/>
                </a:lnTo>
                <a:lnTo>
                  <a:pt x="5765" y="1087"/>
                </a:lnTo>
                <a:lnTo>
                  <a:pt x="5765" y="0"/>
                </a:lnTo>
                <a:lnTo>
                  <a:pt x="426" y="0"/>
                </a:lnTo>
                <a:close/>
              </a:path>
            </a:pathLst>
          </a:custGeom>
          <a:solidFill>
            <a:srgbClr val="F2653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4271" y="3755735"/>
            <a:ext cx="5270327" cy="1092816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55645" y="3795880"/>
            <a:ext cx="2338356" cy="442500"/>
          </a:xfrm>
        </p:spPr>
        <p:txBody>
          <a:bodyPr anchor="b">
            <a:noAutofit/>
          </a:bodyPr>
          <a:lstStyle>
            <a:lvl1pPr marL="0" indent="0" algn="r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 smtClean="0"/>
              <a:t>Navn Etternavn</a:t>
            </a:r>
            <a:br>
              <a:rPr lang="nb-NO" noProof="0" dirty="0" smtClean="0"/>
            </a:br>
            <a:r>
              <a:rPr lang="nb-NO" noProof="0" dirty="0" smtClean="0"/>
              <a:t>Tittel </a:t>
            </a:r>
            <a:endParaRPr lang="nb-NO" noProof="0" dirty="0"/>
          </a:p>
        </p:txBody>
      </p:sp>
      <p:sp>
        <p:nvSpPr>
          <p:cNvPr id="20" name="f2"/>
          <p:cNvSpPr>
            <a:spLocks/>
          </p:cNvSpPr>
          <p:nvPr userDrawn="1"/>
        </p:nvSpPr>
        <p:spPr bwMode="auto">
          <a:xfrm>
            <a:off x="-3175" y="3430588"/>
            <a:ext cx="568325" cy="1173162"/>
          </a:xfrm>
          <a:custGeom>
            <a:avLst/>
            <a:gdLst>
              <a:gd name="T0" fmla="*/ 0 w 358"/>
              <a:gd name="T1" fmla="*/ 0 h 739"/>
              <a:gd name="T2" fmla="*/ 0 w 358"/>
              <a:gd name="T3" fmla="*/ 739 h 739"/>
              <a:gd name="T4" fmla="*/ 358 w 358"/>
              <a:gd name="T5" fmla="*/ 132 h 739"/>
              <a:gd name="T6" fmla="*/ 278 w 358"/>
              <a:gd name="T7" fmla="*/ 0 h 739"/>
              <a:gd name="T8" fmla="*/ 0 w 358"/>
              <a:gd name="T9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739">
                <a:moveTo>
                  <a:pt x="0" y="0"/>
                </a:moveTo>
                <a:lnTo>
                  <a:pt x="0" y="739"/>
                </a:lnTo>
                <a:lnTo>
                  <a:pt x="358" y="132"/>
                </a:lnTo>
                <a:lnTo>
                  <a:pt x="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F26531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9144000" cy="3632886"/>
          </a:xfrm>
          <a:custGeom>
            <a:avLst/>
            <a:gdLst>
              <a:gd name="connsiteX0" fmla="*/ 0 w 9144000"/>
              <a:gd name="connsiteY0" fmla="*/ 0 h 3632886"/>
              <a:gd name="connsiteX1" fmla="*/ 9144000 w 9144000"/>
              <a:gd name="connsiteY1" fmla="*/ 0 h 3632886"/>
              <a:gd name="connsiteX2" fmla="*/ 9144000 w 9144000"/>
              <a:gd name="connsiteY2" fmla="*/ 3433764 h 3632886"/>
              <a:gd name="connsiteX3" fmla="*/ 676275 w 9144000"/>
              <a:gd name="connsiteY3" fmla="*/ 3433764 h 3632886"/>
              <a:gd name="connsiteX4" fmla="*/ 560754 w 9144000"/>
              <a:gd name="connsiteY4" fmla="*/ 3632886 h 3632886"/>
              <a:gd name="connsiteX5" fmla="*/ 438150 w 9144000"/>
              <a:gd name="connsiteY5" fmla="*/ 3430589 h 3632886"/>
              <a:gd name="connsiteX6" fmla="*/ 0 w 9144000"/>
              <a:gd name="connsiteY6" fmla="*/ 3430589 h 363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3632886">
                <a:moveTo>
                  <a:pt x="0" y="0"/>
                </a:moveTo>
                <a:lnTo>
                  <a:pt x="9144000" y="0"/>
                </a:lnTo>
                <a:lnTo>
                  <a:pt x="9144000" y="3433764"/>
                </a:lnTo>
                <a:lnTo>
                  <a:pt x="676275" y="3433764"/>
                </a:lnTo>
                <a:lnTo>
                  <a:pt x="560754" y="3632886"/>
                </a:lnTo>
                <a:lnTo>
                  <a:pt x="438150" y="3430589"/>
                </a:lnTo>
                <a:lnTo>
                  <a:pt x="0" y="343058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pic>
        <p:nvPicPr>
          <p:cNvPr id="4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5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>
          <a:xfrm>
            <a:off x="6355645" y="4270378"/>
            <a:ext cx="2338356" cy="4425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Tema"/>
          <p:cNvSpPr>
            <a:spLocks noGrp="1"/>
          </p:cNvSpPr>
          <p:nvPr>
            <p:ph type="body" sz="quarter" idx="19" hasCustomPrompt="1"/>
          </p:nvPr>
        </p:nvSpPr>
        <p:spPr>
          <a:xfrm>
            <a:off x="450000" y="343228"/>
            <a:ext cx="715476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44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073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1"/>
          <p:cNvSpPr>
            <a:spLocks/>
          </p:cNvSpPr>
          <p:nvPr userDrawn="1"/>
        </p:nvSpPr>
        <p:spPr bwMode="auto">
          <a:xfrm>
            <a:off x="0" y="3433763"/>
            <a:ext cx="9151938" cy="1725612"/>
          </a:xfrm>
          <a:custGeom>
            <a:avLst/>
            <a:gdLst>
              <a:gd name="T0" fmla="*/ 426 w 5765"/>
              <a:gd name="T1" fmla="*/ 0 h 1087"/>
              <a:gd name="T2" fmla="*/ 350 w 5765"/>
              <a:gd name="T3" fmla="*/ 131 h 1087"/>
              <a:gd name="T4" fmla="*/ 0 w 5765"/>
              <a:gd name="T5" fmla="*/ 731 h 1087"/>
              <a:gd name="T6" fmla="*/ 0 w 5765"/>
              <a:gd name="T7" fmla="*/ 1087 h 1087"/>
              <a:gd name="T8" fmla="*/ 5765 w 5765"/>
              <a:gd name="T9" fmla="*/ 1087 h 1087"/>
              <a:gd name="T10" fmla="*/ 5765 w 5765"/>
              <a:gd name="T11" fmla="*/ 0 h 1087"/>
              <a:gd name="T12" fmla="*/ 426 w 5765"/>
              <a:gd name="T13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5" h="1087">
                <a:moveTo>
                  <a:pt x="426" y="0"/>
                </a:moveTo>
                <a:lnTo>
                  <a:pt x="350" y="131"/>
                </a:lnTo>
                <a:lnTo>
                  <a:pt x="0" y="731"/>
                </a:lnTo>
                <a:lnTo>
                  <a:pt x="0" y="1087"/>
                </a:lnTo>
                <a:lnTo>
                  <a:pt x="5765" y="1087"/>
                </a:lnTo>
                <a:lnTo>
                  <a:pt x="5765" y="0"/>
                </a:lnTo>
                <a:lnTo>
                  <a:pt x="426" y="0"/>
                </a:lnTo>
                <a:close/>
              </a:path>
            </a:pathLst>
          </a:custGeom>
          <a:solidFill>
            <a:srgbClr val="5DC4B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4271" y="3755735"/>
            <a:ext cx="5270327" cy="1092816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55645" y="3795880"/>
            <a:ext cx="2338356" cy="442500"/>
          </a:xfrm>
        </p:spPr>
        <p:txBody>
          <a:bodyPr anchor="b">
            <a:noAutofit/>
          </a:bodyPr>
          <a:lstStyle>
            <a:lvl1pPr marL="0" indent="0" algn="r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 smtClean="0"/>
              <a:t>Navn Etternavn</a:t>
            </a:r>
            <a:br>
              <a:rPr lang="nb-NO" noProof="0" dirty="0" smtClean="0"/>
            </a:br>
            <a:r>
              <a:rPr lang="nb-NO" noProof="0" dirty="0" smtClean="0"/>
              <a:t>Tittel </a:t>
            </a:r>
            <a:endParaRPr lang="nb-NO" noProof="0" dirty="0"/>
          </a:p>
        </p:txBody>
      </p:sp>
      <p:sp>
        <p:nvSpPr>
          <p:cNvPr id="20" name="f2"/>
          <p:cNvSpPr>
            <a:spLocks/>
          </p:cNvSpPr>
          <p:nvPr userDrawn="1"/>
        </p:nvSpPr>
        <p:spPr bwMode="auto">
          <a:xfrm>
            <a:off x="-3175" y="3430588"/>
            <a:ext cx="568325" cy="1173162"/>
          </a:xfrm>
          <a:custGeom>
            <a:avLst/>
            <a:gdLst>
              <a:gd name="T0" fmla="*/ 0 w 358"/>
              <a:gd name="T1" fmla="*/ 0 h 739"/>
              <a:gd name="T2" fmla="*/ 0 w 358"/>
              <a:gd name="T3" fmla="*/ 739 h 739"/>
              <a:gd name="T4" fmla="*/ 358 w 358"/>
              <a:gd name="T5" fmla="*/ 132 h 739"/>
              <a:gd name="T6" fmla="*/ 278 w 358"/>
              <a:gd name="T7" fmla="*/ 0 h 739"/>
              <a:gd name="T8" fmla="*/ 0 w 358"/>
              <a:gd name="T9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739">
                <a:moveTo>
                  <a:pt x="0" y="0"/>
                </a:moveTo>
                <a:lnTo>
                  <a:pt x="0" y="739"/>
                </a:lnTo>
                <a:lnTo>
                  <a:pt x="358" y="132"/>
                </a:lnTo>
                <a:lnTo>
                  <a:pt x="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5DC4B9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9144000" cy="3632886"/>
          </a:xfrm>
          <a:custGeom>
            <a:avLst/>
            <a:gdLst>
              <a:gd name="connsiteX0" fmla="*/ 0 w 9144000"/>
              <a:gd name="connsiteY0" fmla="*/ 0 h 3632886"/>
              <a:gd name="connsiteX1" fmla="*/ 9144000 w 9144000"/>
              <a:gd name="connsiteY1" fmla="*/ 0 h 3632886"/>
              <a:gd name="connsiteX2" fmla="*/ 9144000 w 9144000"/>
              <a:gd name="connsiteY2" fmla="*/ 3433764 h 3632886"/>
              <a:gd name="connsiteX3" fmla="*/ 676275 w 9144000"/>
              <a:gd name="connsiteY3" fmla="*/ 3433764 h 3632886"/>
              <a:gd name="connsiteX4" fmla="*/ 560754 w 9144000"/>
              <a:gd name="connsiteY4" fmla="*/ 3632886 h 3632886"/>
              <a:gd name="connsiteX5" fmla="*/ 438150 w 9144000"/>
              <a:gd name="connsiteY5" fmla="*/ 3430589 h 3632886"/>
              <a:gd name="connsiteX6" fmla="*/ 0 w 9144000"/>
              <a:gd name="connsiteY6" fmla="*/ 3430589 h 363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3632886">
                <a:moveTo>
                  <a:pt x="0" y="0"/>
                </a:moveTo>
                <a:lnTo>
                  <a:pt x="9144000" y="0"/>
                </a:lnTo>
                <a:lnTo>
                  <a:pt x="9144000" y="3433764"/>
                </a:lnTo>
                <a:lnTo>
                  <a:pt x="676275" y="3433764"/>
                </a:lnTo>
                <a:lnTo>
                  <a:pt x="560754" y="3632886"/>
                </a:lnTo>
                <a:lnTo>
                  <a:pt x="438150" y="3430589"/>
                </a:lnTo>
                <a:lnTo>
                  <a:pt x="0" y="343058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pic>
        <p:nvPicPr>
          <p:cNvPr id="4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5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>
          <a:xfrm>
            <a:off x="6355645" y="4270378"/>
            <a:ext cx="2338356" cy="4425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Tema"/>
          <p:cNvSpPr>
            <a:spLocks noGrp="1"/>
          </p:cNvSpPr>
          <p:nvPr>
            <p:ph type="body" sz="quarter" idx="19" hasCustomPrompt="1"/>
          </p:nvPr>
        </p:nvSpPr>
        <p:spPr>
          <a:xfrm>
            <a:off x="450000" y="343228"/>
            <a:ext cx="715476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44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40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4067811"/>
          </a:xfrm>
          <a:custGeom>
            <a:avLst/>
            <a:gdLst>
              <a:gd name="connsiteX0" fmla="*/ 0 w 9144000"/>
              <a:gd name="connsiteY0" fmla="*/ 0 h 4067811"/>
              <a:gd name="connsiteX1" fmla="*/ 9144000 w 9144000"/>
              <a:gd name="connsiteY1" fmla="*/ 0 h 4067811"/>
              <a:gd name="connsiteX2" fmla="*/ 9144000 w 9144000"/>
              <a:gd name="connsiteY2" fmla="*/ 3857625 h 4067811"/>
              <a:gd name="connsiteX3" fmla="*/ 671513 w 9144000"/>
              <a:gd name="connsiteY3" fmla="*/ 3857625 h 4067811"/>
              <a:gd name="connsiteX4" fmla="*/ 552303 w 9144000"/>
              <a:gd name="connsiteY4" fmla="*/ 4067811 h 4067811"/>
              <a:gd name="connsiteX5" fmla="*/ 428363 w 9144000"/>
              <a:gd name="connsiteY5" fmla="*/ 3857625 h 4067811"/>
              <a:gd name="connsiteX6" fmla="*/ 0 w 9144000"/>
              <a:gd name="connsiteY6" fmla="*/ 3857625 h 406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067811">
                <a:moveTo>
                  <a:pt x="0" y="0"/>
                </a:moveTo>
                <a:lnTo>
                  <a:pt x="9144000" y="0"/>
                </a:lnTo>
                <a:lnTo>
                  <a:pt x="9144000" y="3857625"/>
                </a:lnTo>
                <a:lnTo>
                  <a:pt x="671513" y="3857625"/>
                </a:lnTo>
                <a:lnTo>
                  <a:pt x="552303" y="4067811"/>
                </a:lnTo>
                <a:lnTo>
                  <a:pt x="428363" y="3857625"/>
                </a:lnTo>
                <a:lnTo>
                  <a:pt x="0" y="385762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en-GB"/>
          </a:p>
        </p:txBody>
      </p:sp>
      <p:sp>
        <p:nvSpPr>
          <p:cNvPr id="13" name="f1"/>
          <p:cNvSpPr>
            <a:spLocks/>
          </p:cNvSpPr>
          <p:nvPr userDrawn="1"/>
        </p:nvSpPr>
        <p:spPr bwMode="auto">
          <a:xfrm>
            <a:off x="-6350" y="3857625"/>
            <a:ext cx="9175750" cy="1300163"/>
          </a:xfrm>
          <a:custGeom>
            <a:avLst/>
            <a:gdLst>
              <a:gd name="T0" fmla="*/ 427 w 5780"/>
              <a:gd name="T1" fmla="*/ 0 h 819"/>
              <a:gd name="T2" fmla="*/ 351 w 5780"/>
              <a:gd name="T3" fmla="*/ 134 h 819"/>
              <a:gd name="T4" fmla="*/ 0 w 5780"/>
              <a:gd name="T5" fmla="*/ 736 h 819"/>
              <a:gd name="T6" fmla="*/ 0 w 5780"/>
              <a:gd name="T7" fmla="*/ 819 h 819"/>
              <a:gd name="T8" fmla="*/ 5780 w 5780"/>
              <a:gd name="T9" fmla="*/ 819 h 819"/>
              <a:gd name="T10" fmla="*/ 5780 w 5780"/>
              <a:gd name="T11" fmla="*/ 0 h 819"/>
              <a:gd name="T12" fmla="*/ 427 w 5780"/>
              <a:gd name="T13" fmla="*/ 0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80" h="819">
                <a:moveTo>
                  <a:pt x="427" y="0"/>
                </a:moveTo>
                <a:lnTo>
                  <a:pt x="351" y="134"/>
                </a:lnTo>
                <a:lnTo>
                  <a:pt x="0" y="736"/>
                </a:lnTo>
                <a:lnTo>
                  <a:pt x="0" y="819"/>
                </a:lnTo>
                <a:lnTo>
                  <a:pt x="5780" y="819"/>
                </a:lnTo>
                <a:lnTo>
                  <a:pt x="5780" y="0"/>
                </a:lnTo>
                <a:lnTo>
                  <a:pt x="427" y="0"/>
                </a:lnTo>
                <a:close/>
              </a:path>
            </a:pathLst>
          </a:custGeom>
          <a:solidFill>
            <a:srgbClr val="0057A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54469" y="4219677"/>
            <a:ext cx="5400000" cy="600653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GB" dirty="0"/>
          </a:p>
        </p:txBody>
      </p:sp>
      <p:sp>
        <p:nvSpPr>
          <p:cNvPr id="18" name="f2"/>
          <p:cNvSpPr>
            <a:spLocks noChangeAspect="1"/>
          </p:cNvSpPr>
          <p:nvPr userDrawn="1"/>
        </p:nvSpPr>
        <p:spPr bwMode="auto">
          <a:xfrm>
            <a:off x="-7143" y="3857625"/>
            <a:ext cx="561600" cy="1176788"/>
          </a:xfrm>
          <a:custGeom>
            <a:avLst/>
            <a:gdLst>
              <a:gd name="T0" fmla="*/ 0 w 362"/>
              <a:gd name="T1" fmla="*/ 0 h 751"/>
              <a:gd name="T2" fmla="*/ 0 w 362"/>
              <a:gd name="T3" fmla="*/ 751 h 751"/>
              <a:gd name="T4" fmla="*/ 362 w 362"/>
              <a:gd name="T5" fmla="*/ 136 h 751"/>
              <a:gd name="T6" fmla="*/ 281 w 362"/>
              <a:gd name="T7" fmla="*/ 0 h 751"/>
              <a:gd name="T8" fmla="*/ 0 w 362"/>
              <a:gd name="T9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751">
                <a:moveTo>
                  <a:pt x="0" y="0"/>
                </a:moveTo>
                <a:lnTo>
                  <a:pt x="0" y="751"/>
                </a:lnTo>
                <a:lnTo>
                  <a:pt x="362" y="136"/>
                </a:lnTo>
                <a:lnTo>
                  <a:pt x="28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7A4">
              <a:alpha val="5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1" name="logo_hvit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pic>
        <p:nvPicPr>
          <p:cNvPr id="12" name="logo_svar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5" y="360045"/>
            <a:ext cx="917450" cy="216408"/>
          </a:xfrm>
          <a:prstGeom prst="rect">
            <a:avLst/>
          </a:prstGeom>
        </p:spPr>
      </p:pic>
      <p:sp>
        <p:nvSpPr>
          <p:cNvPr id="3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450000" y="343228"/>
            <a:ext cx="7070940" cy="2739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 smtClean="0"/>
              <a:t>Tema</a:t>
            </a:r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44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06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49999" y="777697"/>
            <a:ext cx="8244039" cy="84610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en-GB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49960" y="1868634"/>
            <a:ext cx="8244039" cy="25419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Rediger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49960" y="4640400"/>
            <a:ext cx="2057400" cy="27392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50000" y="343228"/>
            <a:ext cx="7179525" cy="27392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rgbClr val="AFAFAF"/>
                </a:solidFill>
                <a:latin typeface="+mj-lt"/>
              </a:defRPr>
            </a:lvl1pPr>
          </a:lstStyle>
          <a:p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57633" y="4638722"/>
            <a:ext cx="536366" cy="27392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00" b="0">
                <a:solidFill>
                  <a:srgbClr val="AFAFAF"/>
                </a:solidFill>
              </a:defRPr>
            </a:lvl1pPr>
          </a:lstStyle>
          <a:p>
            <a:fld id="{CB5DC95F-CC9E-42B9-BFE4-A015B12872C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044" y="237970"/>
            <a:ext cx="1481957" cy="3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17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56" r:id="rId8"/>
    <p:sldLayoutId id="2147483674" r:id="rId9"/>
    <p:sldLayoutId id="2147483672" r:id="rId10"/>
    <p:sldLayoutId id="2147483657" r:id="rId11"/>
    <p:sldLayoutId id="2147483673" r:id="rId12"/>
    <p:sldLayoutId id="2147483659" r:id="rId13"/>
    <p:sldLayoutId id="2147483675" r:id="rId14"/>
    <p:sldLayoutId id="2147483676" r:id="rId15"/>
    <p:sldLayoutId id="2147483658" r:id="rId16"/>
    <p:sldLayoutId id="2147483650" r:id="rId17"/>
    <p:sldLayoutId id="2147483652" r:id="rId18"/>
    <p:sldLayoutId id="2147483663" r:id="rId19"/>
    <p:sldLayoutId id="2147483660" r:id="rId20"/>
    <p:sldLayoutId id="2147483661" r:id="rId21"/>
    <p:sldLayoutId id="2147483662" r:id="rId22"/>
    <p:sldLayoutId id="2147483654" r:id="rId23"/>
    <p:sldLayoutId id="2147483655" r:id="rId2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333333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4000"/>
        </a:lnSpc>
        <a:spcBef>
          <a:spcPts val="1000"/>
        </a:spcBef>
        <a:buFont typeface="Arial" panose="020B0604020202020204" pitchFamily="34" charset="0"/>
        <a:buChar char="•"/>
        <a:defRPr sz="2200" strike="noStrike" kern="1200">
          <a:solidFill>
            <a:srgbClr val="333333"/>
          </a:solidFill>
          <a:latin typeface="+mn-lt"/>
          <a:ea typeface="+mn-ea"/>
          <a:cs typeface="+mn-cs"/>
        </a:defRPr>
      </a:lvl1pPr>
      <a:lvl2pPr marL="536575" indent="-265113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2pPr>
      <a:lvl3pPr marL="806450" indent="-269875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rgbClr val="333333"/>
          </a:solidFill>
          <a:latin typeface="+mn-lt"/>
          <a:ea typeface="+mn-ea"/>
          <a:cs typeface="+mn-cs"/>
        </a:defRPr>
      </a:lvl3pPr>
      <a:lvl4pPr marL="1077913" indent="-271463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1343025" indent="-265113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SSB økonomisk </a:t>
            </a:r>
            <a:r>
              <a:rPr lang="nb-NO" dirty="0" smtClean="0"/>
              <a:t>analyse 1/2017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bilde 15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17" name="Bild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301" y="3927758"/>
            <a:ext cx="30670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43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644052B2-8ED7-44AA-A8DB-A39EE4B71C71}" type="TxLink">
              <a:rPr lang="nb-NO" sz="3200">
                <a:solidFill>
                  <a:srgbClr val="000000"/>
                </a:solidFill>
                <a:latin typeface="Open Sans Semibold"/>
                <a:cs typeface="Calibri"/>
              </a:rPr>
              <a:pPr/>
              <a:t>Figur 5.4. Inntekter, utgifter og overskudd i offentlig forvaltning. Prosent av BNP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SSB økonomisk </a:t>
            </a:r>
            <a:r>
              <a:rPr lang="nb-NO" dirty="0" smtClean="0"/>
              <a:t>analyse </a:t>
            </a:r>
            <a:r>
              <a:rPr lang="nb-NO" dirty="0" smtClean="0"/>
              <a:t>1/2017</a:t>
            </a:r>
            <a:endParaRPr lang="nb-NO" dirty="0"/>
          </a:p>
        </p:txBody>
      </p:sp>
      <p:graphicFrame>
        <p:nvGraphicFramePr>
          <p:cNvPr id="5" name="Fig_5.4 Figu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951319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1131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5C7AA8B2-0DB2-44E1-8587-747BB57EAFC6}" type="TxLink">
              <a:rPr lang="nb-NO" sz="3200">
                <a:solidFill>
                  <a:srgbClr val="000000"/>
                </a:solidFill>
                <a:latin typeface="Open Sans Semibold"/>
                <a:cs typeface="Calibri"/>
              </a:rPr>
              <a:pPr/>
              <a:t>Figur 5.14. Investeringer i løpende priser fordelt på ulike formålsgrupper og stat og kommune 2016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SSB økonomisk </a:t>
            </a:r>
            <a:r>
              <a:rPr lang="nb-NO" dirty="0" smtClean="0"/>
              <a:t>analyse </a:t>
            </a:r>
            <a:r>
              <a:rPr lang="nb-NO" dirty="0" smtClean="0"/>
              <a:t>1/2017</a:t>
            </a:r>
            <a:endParaRPr lang="nb-NO" dirty="0"/>
          </a:p>
        </p:txBody>
      </p:sp>
      <p:graphicFrame>
        <p:nvGraphicFramePr>
          <p:cNvPr id="5" name="Fig_5.11 Figu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013038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220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CA54C2A7-EA48-4EC1-8D68-4B2596B52652}" type="TxLink">
              <a:rPr lang="nb-NO" sz="3200">
                <a:solidFill>
                  <a:srgbClr val="000000"/>
                </a:solidFill>
                <a:latin typeface="Open Sans Semibold"/>
                <a:cs typeface="Calibri"/>
              </a:rPr>
              <a:pPr/>
              <a:t>Figur 5.15. Investeringer i løpende priser etter formålsgrupper. Prosent av BNP Fastlands-Norge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SSB økonomisk </a:t>
            </a:r>
            <a:r>
              <a:rPr lang="nb-NO" dirty="0" smtClean="0"/>
              <a:t>analyse </a:t>
            </a:r>
            <a:r>
              <a:rPr lang="nb-NO" dirty="0" smtClean="0"/>
              <a:t>1/2017</a:t>
            </a:r>
            <a:endParaRPr lang="nb-NO" dirty="0"/>
          </a:p>
        </p:txBody>
      </p:sp>
      <p:graphicFrame>
        <p:nvGraphicFramePr>
          <p:cNvPr id="5" name="Fig_5.1 Figu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561331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368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9AEA00B2-2288-4012-AE5E-D8E731C10DAF}" type="TxLink">
              <a:rPr lang="nb-NO" sz="3200">
                <a:solidFill>
                  <a:srgbClr val="000000"/>
                </a:solidFill>
                <a:latin typeface="Open Sans Semibold"/>
                <a:cs typeface="Arial"/>
              </a:rPr>
              <a:pPr/>
              <a:t>Figur 6.1. Sammensetning av husholdningenes samlede inntekter. Prosentandel. 2016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SSB økonomisk </a:t>
            </a:r>
            <a:r>
              <a:rPr lang="nb-NO" dirty="0" smtClean="0"/>
              <a:t>analyse </a:t>
            </a:r>
            <a:r>
              <a:rPr lang="nb-NO" dirty="0" smtClean="0"/>
              <a:t>1/2017</a:t>
            </a:r>
            <a:endParaRPr lang="nb-NO" dirty="0"/>
          </a:p>
        </p:txBody>
      </p:sp>
      <p:graphicFrame>
        <p:nvGraphicFramePr>
          <p:cNvPr id="5" name="Fig_5.3 Figu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864669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680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fld id="{35B6A5E5-16FC-48E7-A559-434CF4F02133}" type="TxLink">
              <a:rPr lang="nb-NO" sz="2700">
                <a:solidFill>
                  <a:srgbClr val="000000"/>
                </a:solidFill>
                <a:latin typeface="Open Sans Semibold"/>
                <a:cs typeface="Arial"/>
              </a:rPr>
              <a:pPr/>
              <a:t>Figur 6.11. Husholdningene. Nettogjeld til banker og kredittforetak og vekst i nettogjelden. Milliarder kroner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SSB økonomisk </a:t>
            </a:r>
            <a:r>
              <a:rPr lang="nb-NO" dirty="0" smtClean="0"/>
              <a:t>analyse </a:t>
            </a:r>
            <a:r>
              <a:rPr lang="nb-NO" dirty="0" smtClean="0"/>
              <a:t>1/2017</a:t>
            </a:r>
            <a:endParaRPr lang="nb-NO" dirty="0"/>
          </a:p>
        </p:txBody>
      </p:sp>
      <p:graphicFrame>
        <p:nvGraphicFramePr>
          <p:cNvPr id="5" name="Figur_6.6_(2) Figu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631405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4587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0B90F9D5-FEA0-4765-B780-69EDE79E69DB}" type="TxLink">
              <a:rPr lang="nb-NO" sz="2700">
                <a:solidFill>
                  <a:srgbClr val="000000"/>
                </a:solidFill>
                <a:latin typeface="Open Sans Semibold"/>
                <a:cs typeface="Arial"/>
              </a:rPr>
              <a:pPr/>
              <a:t>Figur 6.12. Andelen husholdninger med samla gjeld større enn 3 ganger samla inntekt. 2004-2015. Prosent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SSB økonomisk </a:t>
            </a:r>
            <a:r>
              <a:rPr lang="nb-NO" dirty="0" smtClean="0"/>
              <a:t>analyse </a:t>
            </a:r>
            <a:r>
              <a:rPr lang="nb-NO" dirty="0" smtClean="0"/>
              <a:t>1/2017</a:t>
            </a:r>
            <a:endParaRPr lang="nb-NO" dirty="0"/>
          </a:p>
        </p:txBody>
      </p:sp>
      <p:graphicFrame>
        <p:nvGraphicFramePr>
          <p:cNvPr id="5" name="Figur_6.12 Figu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154150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517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9AEA00B2-2288-4012-AE5E-D8E731C10DAF}" type="TxLink">
              <a:rPr lang="nb-NO" sz="2700">
                <a:solidFill>
                  <a:srgbClr val="000000"/>
                </a:solidFill>
                <a:latin typeface="Open Sans Semibold"/>
                <a:cs typeface="Arial"/>
              </a:rPr>
              <a:pPr/>
              <a:t>Figur 6.13. Husholdningene. Gjeldens sammensetning ved utgangen av 2016. Prosentandeler av total gjeld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SSB økonomisk </a:t>
            </a:r>
            <a:r>
              <a:rPr lang="nb-NO" dirty="0" smtClean="0"/>
              <a:t>analyse </a:t>
            </a:r>
            <a:r>
              <a:rPr lang="nb-NO" dirty="0" smtClean="0"/>
              <a:t>1/2017</a:t>
            </a:r>
            <a:endParaRPr lang="nb-NO" dirty="0"/>
          </a:p>
        </p:txBody>
      </p:sp>
      <p:graphicFrame>
        <p:nvGraphicFramePr>
          <p:cNvPr id="5" name="Fig_5.3 Figu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749494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15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fld id="{F6CE32F4-3F1E-458A-BA12-E497294500AB}" type="TxLink">
              <a:rPr lang="nb-NO" sz="2400" smtClean="0">
                <a:solidFill>
                  <a:srgbClr val="000000"/>
                </a:solidFill>
                <a:latin typeface="Open Sans Semibold"/>
                <a:cs typeface="Arial"/>
              </a:rPr>
              <a:pPr/>
              <a:t>Figur 3.5. Disponibel realinntekt per innbygger. Nasjonal-
regnskapets inntektsdefinisjon. Målt i 1000. 2016-kroner</a:t>
            </a:fld>
            <a:endParaRPr lang="nb-NO" sz="2000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/>
              <a:t>SSB økonomisk </a:t>
            </a:r>
            <a:r>
              <a:rPr lang="nb-NO" dirty="0" smtClean="0"/>
              <a:t>analyse 1/2017</a:t>
            </a:r>
            <a:endParaRPr lang="nb-NO" dirty="0"/>
          </a:p>
          <a:p>
            <a:endParaRPr lang="nb-NO" dirty="0"/>
          </a:p>
        </p:txBody>
      </p:sp>
      <p:graphicFrame>
        <p:nvGraphicFramePr>
          <p:cNvPr id="10" name="Fig3.2 Figu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751166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222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35613C48-63DB-4323-86EB-EC73D6EB6F4E}" type="TxLink">
              <a:rPr lang="nb-NO" sz="3200" smtClean="0">
                <a:solidFill>
                  <a:srgbClr val="000000"/>
                </a:solidFill>
                <a:latin typeface="Open Sans Semibold"/>
                <a:cs typeface="Arial"/>
              </a:rPr>
              <a:pPr/>
              <a:t>Figur 3.7. Arbeidsproduktivitet. Årlig vekst. Tall for Fastlands-Norge er brukt etter 1970¹</a:t>
            </a:fld>
            <a:r>
              <a:rPr lang="nb-NO" sz="3200" dirty="0" smtClean="0">
                <a:latin typeface="Open Sans Semibold"/>
              </a:rPr>
              <a:t/>
            </a:r>
            <a:br>
              <a:rPr lang="nb-NO" sz="3200" dirty="0" smtClean="0">
                <a:latin typeface="Open Sans Semibold"/>
              </a:rPr>
            </a:b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/>
              <a:t>SSB økonomisk analyse 1/2017</a:t>
            </a:r>
          </a:p>
          <a:p>
            <a:endParaRPr lang="nb-NO" dirty="0"/>
          </a:p>
        </p:txBody>
      </p:sp>
      <p:graphicFrame>
        <p:nvGraphicFramePr>
          <p:cNvPr id="5" name="Fig3.7 Figu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931405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10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57058A69-21DC-4688-8C1A-BBCBE9598EDF}" type="TxLink">
              <a:rPr lang="nb-NO" sz="2700" smtClean="0">
                <a:solidFill>
                  <a:srgbClr val="000000"/>
                </a:solidFill>
                <a:latin typeface="Open Sans Semibold"/>
                <a:cs typeface="Arial"/>
              </a:rPr>
              <a:pPr/>
              <a:t>Figur 3.9. Arbeidsproduktivitet. BNP per utførte timeverk. Gjennomsnittlig prosentvis vekst over perioden 1995 til 2015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/>
              <a:t>SSB økonomisk </a:t>
            </a:r>
            <a:r>
              <a:rPr lang="nb-NO" dirty="0" smtClean="0"/>
              <a:t>analyse </a:t>
            </a:r>
            <a:r>
              <a:rPr lang="nb-NO" dirty="0"/>
              <a:t>1/2017</a:t>
            </a:r>
          </a:p>
          <a:p>
            <a:endParaRPr lang="nb-NO" dirty="0"/>
          </a:p>
        </p:txBody>
      </p:sp>
      <p:graphicFrame>
        <p:nvGraphicFramePr>
          <p:cNvPr id="5" name="Fig3.9 Figu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60806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661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ABE54A8A-9D40-476C-ABB2-A5D6961F82EE}" type="TxLink">
              <a:rPr lang="nb-NO" sz="3200" smtClean="0">
                <a:solidFill>
                  <a:srgbClr val="000000"/>
                </a:solidFill>
                <a:latin typeface="Open Sans Semibold"/>
                <a:cs typeface="Arial"/>
              </a:rPr>
              <a:pPr/>
              <a:t>Figur 4.1. Folketilvekst og bidrag fra fødselsoverskudd og nettoinnvandring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/>
              <a:t>SSB økonomisk </a:t>
            </a:r>
            <a:r>
              <a:rPr lang="nb-NO" dirty="0" smtClean="0"/>
              <a:t>analyse </a:t>
            </a:r>
            <a:r>
              <a:rPr lang="nb-NO" dirty="0"/>
              <a:t>1/2017</a:t>
            </a:r>
          </a:p>
          <a:p>
            <a:endParaRPr lang="nb-NO" dirty="0"/>
          </a:p>
        </p:txBody>
      </p:sp>
      <p:graphicFrame>
        <p:nvGraphicFramePr>
          <p:cNvPr id="5" name="Fig4.1 Figu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716338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52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97283CCF-D658-4B01-A933-603A8557E178}" type="TxLink">
              <a:rPr lang="nb-NO" sz="3200">
                <a:solidFill>
                  <a:srgbClr val="000000"/>
                </a:solidFill>
                <a:latin typeface="Open Sans Semibold"/>
                <a:cs typeface="Arial"/>
              </a:rPr>
              <a:pPr/>
              <a:t>Figur 4.2. Fødte, døde, innvandringer og utvandringer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/>
              <a:t>SSB økonomisk </a:t>
            </a:r>
            <a:r>
              <a:rPr lang="nb-NO" dirty="0" smtClean="0"/>
              <a:t>analyse </a:t>
            </a:r>
            <a:r>
              <a:rPr lang="nb-NO" dirty="0"/>
              <a:t>1/2017</a:t>
            </a:r>
          </a:p>
          <a:p>
            <a:endParaRPr lang="nb-NO" dirty="0"/>
          </a:p>
        </p:txBody>
      </p:sp>
      <p:graphicFrame>
        <p:nvGraphicFramePr>
          <p:cNvPr id="5" name="Fig4.2 Figu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52018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69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ACDCD7E0-C9ED-4E4D-BA6C-82A124103A1A}" type="TxLink">
              <a:rPr lang="nb-NO" sz="3200" smtClean="0">
                <a:solidFill>
                  <a:srgbClr val="000000"/>
                </a:solidFill>
                <a:latin typeface="Open Sans Semibold"/>
                <a:cs typeface="Arial"/>
              </a:rPr>
              <a:pPr/>
              <a:t>Figur 4.6. Innvandringer, etter statsborgerskap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SSB økonomisk </a:t>
            </a:r>
            <a:r>
              <a:rPr lang="nb-NO" dirty="0" smtClean="0"/>
              <a:t>analyse </a:t>
            </a:r>
            <a:r>
              <a:rPr lang="nb-NO" dirty="0" smtClean="0"/>
              <a:t>1/2017</a:t>
            </a:r>
            <a:endParaRPr lang="nb-NO" dirty="0"/>
          </a:p>
        </p:txBody>
      </p:sp>
      <p:graphicFrame>
        <p:nvGraphicFramePr>
          <p:cNvPr id="5" name="Fig4.6 Figu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636938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051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002F0400-1294-400F-97A2-B3146F2F8235}" type="TxLink">
              <a:rPr lang="nb-NO" sz="3200">
                <a:solidFill>
                  <a:srgbClr val="000000"/>
                </a:solidFill>
                <a:latin typeface="Open Sans Semibold"/>
                <a:cs typeface="Arial"/>
              </a:rPr>
              <a:pPr/>
              <a:t>Figur 4.10. Nettoinnvandring, etter statsborgerskap. 2016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SSB økonomisk </a:t>
            </a:r>
            <a:r>
              <a:rPr lang="nb-NO" dirty="0" smtClean="0"/>
              <a:t>analyse </a:t>
            </a:r>
            <a:r>
              <a:rPr lang="nb-NO" dirty="0" smtClean="0"/>
              <a:t>1/2017</a:t>
            </a:r>
            <a:endParaRPr lang="nb-NO" dirty="0"/>
          </a:p>
        </p:txBody>
      </p:sp>
      <p:graphicFrame>
        <p:nvGraphicFramePr>
          <p:cNvPr id="5" name="Fig4.10 Figu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338302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922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fld id="{0B026809-AD3B-4F2D-BF94-D05A0FEC18D4}" type="TxLink">
              <a:rPr lang="nb-NO" sz="3200">
                <a:solidFill>
                  <a:srgbClr val="000000"/>
                </a:solidFill>
                <a:latin typeface="Open Sans Semibold"/>
                <a:cs typeface="Arial"/>
              </a:rPr>
              <a:pPr/>
              <a:t>Figur 1. Befolkningsvekst, registrert 2005-2016 og framskrevet i 2012, 2014 og 2016</a:t>
            </a:fld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SSB økonomisk </a:t>
            </a:r>
            <a:r>
              <a:rPr lang="nb-NO" dirty="0" smtClean="0"/>
              <a:t>analyse </a:t>
            </a:r>
            <a:r>
              <a:rPr lang="nb-NO" dirty="0" smtClean="0"/>
              <a:t>1/2017</a:t>
            </a:r>
            <a:endParaRPr lang="nb-NO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745412"/>
              </p:ext>
            </p:extLst>
          </p:nvPr>
        </p:nvGraphicFramePr>
        <p:xfrm>
          <a:off x="449263" y="1866900"/>
          <a:ext cx="8245475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397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NL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32549F"/>
      </a:accent1>
      <a:accent2>
        <a:srgbClr val="D25F2A"/>
      </a:accent2>
      <a:accent3>
        <a:srgbClr val="539ECC"/>
      </a:accent3>
      <a:accent4>
        <a:srgbClr val="F4C017"/>
      </a:accent4>
      <a:accent5>
        <a:srgbClr val="A2DDD1"/>
      </a:accent5>
      <a:accent6>
        <a:srgbClr val="2B7981"/>
      </a:accent6>
      <a:hlink>
        <a:srgbClr val="0563C1"/>
      </a:hlink>
      <a:folHlink>
        <a:srgbClr val="954F72"/>
      </a:folHlink>
    </a:clrScheme>
    <a:fontScheme name="NHO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mal17" id="{A52A0E69-FEA8-4608-BC4E-64F54BA3B958}" vid="{527883D0-90FE-4528-B64F-B23E42D42AA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ulver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E8601"/>
    </a:accent1>
    <a:accent2>
      <a:srgbClr val="6A0788"/>
    </a:accent2>
    <a:accent3>
      <a:srgbClr val="EBB41F"/>
    </a:accent3>
    <a:accent4>
      <a:srgbClr val="0774D0"/>
    </a:accent4>
    <a:accent5>
      <a:srgbClr val="CC3300"/>
    </a:accent5>
    <a:accent6>
      <a:srgbClr val="003892"/>
    </a:accent6>
    <a:hlink>
      <a:srgbClr val="0000FF"/>
    </a:hlink>
    <a:folHlink>
      <a:srgbClr val="A53D7C"/>
    </a:folHlink>
  </a:clrScheme>
  <a:fontScheme name="rappor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 - Samhandlingsrom" ma:contentTypeID="0x0101002703D2AF657F4CC69F3B5766777647D7004341477D8637482E9A0D4D24A735804E003510C93B5588415EA97F771344DB506000B054C2059CD3DE43A419FB6A82F2F822" ma:contentTypeVersion="40" ma:contentTypeDescription="Opprett et nytt dokument." ma:contentTypeScope="" ma:versionID="e259478a0d694e3bd80159f09aae2d26">
  <xsd:schema xmlns:xsd="http://www.w3.org/2001/XMLSchema" xmlns:xs="http://www.w3.org/2001/XMLSchema" xmlns:p="http://schemas.microsoft.com/office/2006/metadata/properties" xmlns:ns2="1fcd92dd-7d74-4918-8c11-98baf3d8368d" targetNamespace="http://schemas.microsoft.com/office/2006/metadata/properties" ma:root="true" ma:fieldsID="02cf739a6a016eadf75cbbc57ccd7b0c" ns2:_="">
    <xsd:import namespace="1fcd92dd-7d74-4918-8c11-98baf3d8368d"/>
    <xsd:element name="properties">
      <xsd:complexType>
        <xsd:sequence>
          <xsd:element name="documentManagement">
            <xsd:complexType>
              <xsd:all>
                <xsd:element ref="ns2:NHO_DocumentStatus"/>
                <xsd:element ref="ns2:NHO_DocumentProperty"/>
                <xsd:element ref="ns2:NHO_DocumentDate" minOccurs="0"/>
                <xsd:element ref="ns2:NHO_DocumentArchiveDate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c33924c3673147c88830f2707c1978bc" minOccurs="0"/>
                <xsd:element ref="ns2:p8a47c7619634ae9930087b62d76e394" minOccurs="0"/>
                <xsd:element ref="ns2:_dlc_DocId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d92dd-7d74-4918-8c11-98baf3d8368d" elementFormDefault="qualified">
    <xsd:import namespace="http://schemas.microsoft.com/office/2006/documentManagement/types"/>
    <xsd:import namespace="http://schemas.microsoft.com/office/infopath/2007/PartnerControls"/>
    <xsd:element name="NHO_DocumentStatus" ma:index="2" ma:displayName="Status" ma:default="Under behandling" ma:description="Status" ma:format="Dropdown" ma:internalName="NHO_DocumentStatus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3" ma:displayName="Inn/ut/internt" ma:default="Internt" ma:description="Inn/ut/internt" ma:format="Dropdown" ma:internalName="NHO_DocumentProperty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4" nillable="true" ma:displayName="Dokumentdato" ma:description="Dokumentdato" ma:format="DateOnly" ma:internalName="NHO_DocumentDate" ma:readOnly="false">
      <xsd:simpleType>
        <xsd:restriction base="dms:DateTime"/>
      </xsd:simpleType>
    </xsd:element>
    <xsd:element name="NHO_DocumentArchiveDate" ma:index="5" nillable="true" ma:displayName="Arkivdato" ma:format="DateTime" ma:hidden="true" ma:internalName="NHO_DocumentArchiveDate">
      <xsd:simpleType>
        <xsd:restriction base="dms:DateTime"/>
      </xsd:simpleType>
    </xsd:element>
    <xsd:element name="ARENA_DocumentReference" ma:index="9" nillable="true" ma:displayName="Deres referanse" ma:description="Deres referanse" ma:internalName="ARENA_DocumentReference">
      <xsd:simpleType>
        <xsd:restriction base="dms:Text"/>
      </xsd:simpleType>
    </xsd:element>
    <xsd:element name="ARENA_DocumentRecipient" ma:index="10" nillable="true" ma:displayName="Mottaker" ma:description="Mottaker" ma:internalName="ARENA_DocumentRecipient">
      <xsd:simpleType>
        <xsd:restriction base="dms:Text"/>
      </xsd:simpleType>
    </xsd:element>
    <xsd:element name="ARENA_DocumentSender" ma:index="11" nillable="true" ma:displayName="Avsender" ma:description="Avsender" ma:internalName="ARENA_DocumentSender">
      <xsd:simpleType>
        <xsd:restriction base="dms:Text"/>
      </xsd:simpleType>
    </xsd:element>
    <xsd:element name="_dlc_DocIdUrl" ma:index="12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4" nillable="true" ma:displayName="Taxonomy Catch All Column" ma:hidden="true" ma:list="{16295959-3423-4a34-816e-bfdd7cf52021}" ma:internalName="TaxCatchAll" ma:showField="CatchAllData" ma:web="597b9fc1-7a82-4146-b00d-c85ef93e9c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16295959-3423-4a34-816e-bfdd7cf52021}" ma:internalName="TaxCatchAllLabel" ma:readOnly="true" ma:showField="CatchAllDataLabel" ma:web="597b9fc1-7a82-4146-b00d-c85ef93e9c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33924c3673147c88830f2707c1978bc" ma:index="17" nillable="true" ma:taxonomy="true" ma:internalName="c33924c3673147c88830f2707c1978bc" ma:taxonomyFieldName="NhoMmdCaseWorker" ma:displayName="Saksbehandler" ma:default="" ma:fieldId="{c33924c3-6731-47c8-8830-f2707c1978bc}" ma:sspId="23ae1762-dfb7-4954-b585-25db1d1094a4" ma:termSetId="bbd35930-3809-4f28-8ebd-605c947425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19" nillable="true" ma:taxonomy="true" ma:internalName="p8a47c7619634ae9930087b62d76e394" ma:taxonomyFieldName="NHO_OrganisationUnit" ma:displayName="Organisasjonsenhet" ma:fieldId="{98a47c76-1963-4ae9-9300-87b62d76e394}" ma:sspId="23ae1762-dfb7-4954-b585-25db1d1094a4" ma:termSetId="110110fd-e430-4d4e-8550-74127a1a53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TaxKeywordTaxHTField" ma:index="24" nillable="true" ma:taxonomy="true" ma:internalName="TaxKeywordTaxHTField" ma:taxonomyFieldName="TaxKeyword" ma:displayName="Organisasjonsnøkkelord" ma:fieldId="{23f27201-bee3-471e-b2e7-b64fd8b7ca38}" ma:taxonomyMulti="true" ma:sspId="23ae1762-dfb7-4954-b585-25db1d1094a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cbd9e53e-6585-4f50-95a9-cc115a295e47" ContentTypeId="0x0101002703D2AF657F4CC69F3B5766777647D7004341477D8637482E9A0D4D24A735804E003510C93B5588415EA97F771344DB5060" PreviousValue="tru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HO_DocumentStatus xmlns="1fcd92dd-7d74-4918-8c11-98baf3d8368d">Under behandling</NHO_DocumentStatus>
    <c33924c3673147c88830f2707c1978bc xmlns="1fcd92dd-7d74-4918-8c11-98baf3d8368d">
      <Terms xmlns="http://schemas.microsoft.com/office/infopath/2007/PartnerControls"/>
    </c33924c3673147c88830f2707c1978bc>
    <TaxKeywordTaxHTField xmlns="1fcd92dd-7d74-4918-8c11-98baf3d8368d">
      <Terms xmlns="http://schemas.microsoft.com/office/infopath/2007/PartnerControls"/>
    </TaxKeywordTaxHTField>
    <ARENA_DocumentReference xmlns="1fcd92dd-7d74-4918-8c11-98baf3d8368d" xsi:nil="true"/>
    <ARENA_DocumentRecipient xmlns="1fcd92dd-7d74-4918-8c11-98baf3d8368d" xsi:nil="true"/>
    <NHO_DocumentDate xmlns="1fcd92dd-7d74-4918-8c11-98baf3d8368d">2016-01-11T12:25:48+00:00</NHO_DocumentDate>
    <NHO_DocumentArchiveDate xmlns="1fcd92dd-7d74-4918-8c11-98baf3d8368d" xsi:nil="true"/>
    <TaxCatchAll xmlns="1fcd92dd-7d74-4918-8c11-98baf3d8368d"/>
    <ARENA_DocumentSender xmlns="1fcd92dd-7d74-4918-8c11-98baf3d8368d" xsi:nil="true"/>
    <p8a47c7619634ae9930087b62d76e394 xmlns="1fcd92dd-7d74-4918-8c11-98baf3d8368d">
      <Terms xmlns="http://schemas.microsoft.com/office/infopath/2007/PartnerControls"/>
    </p8a47c7619634ae9930087b62d76e394>
    <NHO_DocumentProperty xmlns="1fcd92dd-7d74-4918-8c11-98baf3d8368d">Internt</NHO_DocumentProperty>
    <_dlc_DocId xmlns="1fcd92dd-7d74-4918-8c11-98baf3d8368d">SAMH-684-126</_dlc_DocId>
    <_dlc_DocIdUrl xmlns="1fcd92dd-7d74-4918-8c11-98baf3d8368d">
      <Url>https://samhandling.nho.no/samhandlingsrom/KommunikasjoniNHO-felleskapet/_layouts/DocIdRedir.aspx?ID=SAMH-684-126</Url>
      <Description>SAMH-684-126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C4E00E3-E3E3-49BC-A6EF-DB7E457429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d92dd-7d74-4918-8c11-98baf3d83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6BA07C-9093-48CE-8138-D7C8D5FC10FE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08324E1-1AA1-48FB-90A8-13FE219D78DE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1fcd92dd-7d74-4918-8c11-98baf3d8368d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4A4E52B-21D5-4C2C-8219-99B4EFC108EE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3FFF0F7-4EC9-461E-85B1-DF7ECC21E57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BNL_Presentasjonsmal</Template>
  <TotalTime>10</TotalTime>
  <Words>173</Words>
  <Application>Microsoft Office PowerPoint</Application>
  <PresentationFormat>Egendefinert</PresentationFormat>
  <Paragraphs>60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3" baseType="lpstr">
      <vt:lpstr>Arial</vt:lpstr>
      <vt:lpstr>Calibri</vt:lpstr>
      <vt:lpstr>Open Sans</vt:lpstr>
      <vt:lpstr>Open Sans Semibold</vt:lpstr>
      <vt:lpstr>Segoe UI</vt:lpstr>
      <vt:lpstr>Segoe UI Semibold</vt:lpstr>
      <vt:lpstr>Office-tema</vt:lpstr>
      <vt:lpstr>SSB økonomisk analyse 1/2017 </vt:lpstr>
      <vt:lpstr>Figur 3.5. Disponibel realinntekt per innbygger. Nasjonal-
regnskapets inntektsdefinisjon. Målt i 1000. 2016-kroner</vt:lpstr>
      <vt:lpstr>Figur 3.7. Arbeidsproduktivitet. Årlig vekst. Tall for Fastlands-Norge er brukt etter 1970¹ </vt:lpstr>
      <vt:lpstr>Figur 3.9. Arbeidsproduktivitet. BNP per utførte timeverk. Gjennomsnittlig prosentvis vekst over perioden 1995 til 2015</vt:lpstr>
      <vt:lpstr>Figur 4.1. Folketilvekst og bidrag fra fødselsoverskudd og nettoinnvandring</vt:lpstr>
      <vt:lpstr>Figur 4.2. Fødte, døde, innvandringer og utvandringer</vt:lpstr>
      <vt:lpstr>Figur 4.6. Innvandringer, etter statsborgerskap</vt:lpstr>
      <vt:lpstr>Figur 4.10. Nettoinnvandring, etter statsborgerskap. 2016</vt:lpstr>
      <vt:lpstr>Figur 1. Befolkningsvekst, registrert 2005-2016 og framskrevet i 2012, 2014 og 2016</vt:lpstr>
      <vt:lpstr>Figur 5.4. Inntekter, utgifter og overskudd i offentlig forvaltning. Prosent av BNP</vt:lpstr>
      <vt:lpstr>Figur 5.14. Investeringer i løpende priser fordelt på ulike formålsgrupper og stat og kommune 2016</vt:lpstr>
      <vt:lpstr>Figur 5.15. Investeringer i løpende priser etter formålsgrupper. Prosent av BNP Fastlands-Norge</vt:lpstr>
      <vt:lpstr>Figur 6.1. Sammensetning av husholdningenes samlede inntekter. Prosentandel. 2016</vt:lpstr>
      <vt:lpstr>Figur 6.11. Husholdningene. Nettogjeld til banker og kredittforetak og vekst i nettogjelden. Milliarder kroner</vt:lpstr>
      <vt:lpstr>Figur 6.12. Andelen husholdninger med samla gjeld større enn 3 ganger samla inntekt. 2004-2015. Prosent</vt:lpstr>
      <vt:lpstr>Figur 6.13. Husholdningene. Gjeldens sammensetning ved utgangen av 2016. Prosentandeler av total gjeld</vt:lpstr>
    </vt:vector>
  </TitlesOfParts>
  <Company>NHO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SSB økonomisk utsyn 1/2017</dc:title>
  <dc:creator>Jomar Talsnes Heggdal</dc:creator>
  <cp:lastModifiedBy>Jomar Talsnes Heggdal</cp:lastModifiedBy>
  <cp:revision>3</cp:revision>
  <cp:lastPrinted>2016-04-19T12:17:07Z</cp:lastPrinted>
  <dcterms:created xsi:type="dcterms:W3CDTF">2017-03-09T09:17:25Z</dcterms:created>
  <dcterms:modified xsi:type="dcterms:W3CDTF">2017-03-09T09:29:17Z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0x0101002703D2AF657F4CC69F3B5766777647D7004341477D8637482E9A0D4D24A735804E003510C93B5588415EA97F771344DB506000B054C2059CD3DE43A419FB6A82F2F822</vt:lpwstr>
  </property>
  <property fmtid="{D5CDD505-2E9C-101B-9397-08002B2CF9AE}" pid="3" name="TaxKeyword">
    <vt:lpwstr/>
  </property>
  <property fmtid="{D5CDD505-2E9C-101B-9397-08002B2CF9AE}" pid="4" name="NhoMmdCaseWorker">
    <vt:lpwstr>225;#Erik Lundeby|16e29d7e-444a-479a-8476-b41f8d12af06</vt:lpwstr>
  </property>
  <property fmtid="{D5CDD505-2E9C-101B-9397-08002B2CF9AE}" pid="5" name="NHO_OrganisationUnit">
    <vt:lpwstr>1252;#Område Kommunikasjon og Region|b0d9c1f9-5ad6-4db3-8008-1c5534f76e32</vt:lpwstr>
  </property>
  <property fmtid="{D5CDD505-2E9C-101B-9397-08002B2CF9AE}" pid="6" name="_dlc_DocIdItemGuid">
    <vt:lpwstr>fd2d2d47-7cc6-4239-a594-a7720396f1f9</vt:lpwstr>
  </property>
</Properties>
</file>